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91" r:id="rId2"/>
    <p:sldId id="292" r:id="rId3"/>
    <p:sldId id="293" r:id="rId4"/>
    <p:sldId id="294" r:id="rId5"/>
    <p:sldId id="295" r:id="rId6"/>
    <p:sldId id="296" r:id="rId7"/>
    <p:sldId id="297" r:id="rId8"/>
    <p:sldId id="298" r:id="rId9"/>
    <p:sldId id="299" r:id="rId10"/>
    <p:sldId id="275" r:id="rId11"/>
    <p:sldId id="258" r:id="rId12"/>
    <p:sldId id="261" r:id="rId13"/>
    <p:sldId id="262" r:id="rId14"/>
    <p:sldId id="273" r:id="rId15"/>
    <p:sldId id="269" r:id="rId16"/>
    <p:sldId id="270" r:id="rId17"/>
    <p:sldId id="274" r:id="rId18"/>
    <p:sldId id="271" r:id="rId19"/>
    <p:sldId id="272" r:id="rId20"/>
    <p:sldId id="290"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6858000" type="screen4x3"/>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5B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5" d="100"/>
          <a:sy n="85" d="100"/>
        </p:scale>
        <p:origin x="58" y="51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s">
    <p:spTree>
      <p:nvGrpSpPr>
        <p:cNvPr id="1" name=""/>
        <p:cNvGrpSpPr/>
        <p:nvPr/>
      </p:nvGrpSpPr>
      <p:grpSpPr>
        <a:xfrm>
          <a:off x="0" y="0"/>
          <a:ext cx="0" cy="0"/>
          <a:chOff x="0" y="0"/>
          <a:chExt cx="0" cy="0"/>
        </a:xfrm>
      </p:grpSpPr>
      <p:pic>
        <p:nvPicPr>
          <p:cNvPr id="7" name="Billede 6"/>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2629" y="5902"/>
            <a:ext cx="9136136" cy="6852103"/>
          </a:xfrm>
          <a:prstGeom prst="rect">
            <a:avLst/>
          </a:prstGeom>
        </p:spPr>
      </p:pic>
      <p:sp>
        <p:nvSpPr>
          <p:cNvPr id="2" name="Titel 1"/>
          <p:cNvSpPr>
            <a:spLocks noGrp="1"/>
          </p:cNvSpPr>
          <p:nvPr>
            <p:ph type="ctrTitle" hasCustomPrompt="1"/>
          </p:nvPr>
        </p:nvSpPr>
        <p:spPr>
          <a:xfrm>
            <a:off x="685800" y="2130430"/>
            <a:ext cx="7772400" cy="1470025"/>
          </a:xfrm>
        </p:spPr>
        <p:txBody>
          <a:bodyPr/>
          <a:lstStyle>
            <a:lvl1pPr algn="ctr">
              <a:defRPr b="1" cap="all" spc="150" baseline="0">
                <a:solidFill>
                  <a:srgbClr val="211A52"/>
                </a:solidFill>
              </a:defRPr>
            </a:lvl1pPr>
          </a:lstStyle>
          <a:p>
            <a:r>
              <a:rPr lang="da-DK" dirty="0" err="1"/>
              <a:t>Click</a:t>
            </a:r>
            <a:r>
              <a:rPr lang="da-DK" dirty="0"/>
              <a:t> to </a:t>
            </a:r>
            <a:r>
              <a:rPr lang="da-DK" dirty="0" err="1"/>
              <a:t>edit</a:t>
            </a:r>
            <a:endParaRPr lang="da-DK" dirty="0"/>
          </a:p>
        </p:txBody>
      </p:sp>
      <p:sp>
        <p:nvSpPr>
          <p:cNvPr id="4" name="Pladsholder til dato 3"/>
          <p:cNvSpPr>
            <a:spLocks noGrp="1"/>
          </p:cNvSpPr>
          <p:nvPr>
            <p:ph type="dt" sz="half" idx="10"/>
          </p:nvPr>
        </p:nvSpPr>
        <p:spPr/>
        <p:txBody>
          <a:bodyPr/>
          <a:lstStyle/>
          <a:p>
            <a:fld id="{9508C704-2DF5-4732-B109-9F74C591B90E}" type="datetimeFigureOut">
              <a:rPr lang="da-DK" smtClean="0"/>
              <a:t>18-01-2018</a:t>
            </a:fld>
            <a:endParaRPr lang="da-DK"/>
          </a:p>
        </p:txBody>
      </p:sp>
      <p:sp>
        <p:nvSpPr>
          <p:cNvPr id="9" name="Rektangel 8"/>
          <p:cNvSpPr/>
          <p:nvPr/>
        </p:nvSpPr>
        <p:spPr>
          <a:xfrm>
            <a:off x="610257" y="4033867"/>
            <a:ext cx="7920880" cy="1347734"/>
          </a:xfrm>
          <a:prstGeom prst="rect">
            <a:avLst/>
          </a:prstGeom>
          <a:solidFill>
            <a:srgbClr val="211A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350"/>
          </a:p>
        </p:txBody>
      </p:sp>
      <p:sp>
        <p:nvSpPr>
          <p:cNvPr id="3" name="Undertitel 2"/>
          <p:cNvSpPr>
            <a:spLocks noGrp="1"/>
          </p:cNvSpPr>
          <p:nvPr>
            <p:ph type="subTitle" idx="1" hasCustomPrompt="1"/>
          </p:nvPr>
        </p:nvSpPr>
        <p:spPr>
          <a:xfrm>
            <a:off x="683568" y="4120278"/>
            <a:ext cx="7776864" cy="1180931"/>
          </a:xfrm>
        </p:spPr>
        <p:txBody>
          <a:bodyPr anchor="ctr">
            <a:normAutofit/>
          </a:bodyPr>
          <a:lstStyle>
            <a:lvl1pPr marL="0" indent="0" algn="ctr">
              <a:buNone/>
              <a:defRPr sz="1500" cap="all" spc="150" baseline="0">
                <a:solidFill>
                  <a:schemeClr val="bg1"/>
                </a:solidFill>
              </a:defRPr>
            </a:lvl1pPr>
            <a:lvl2pPr marL="342887" indent="0" algn="ctr">
              <a:buNone/>
              <a:defRPr>
                <a:solidFill>
                  <a:schemeClr val="tx1">
                    <a:tint val="75000"/>
                  </a:schemeClr>
                </a:solidFill>
              </a:defRPr>
            </a:lvl2pPr>
            <a:lvl3pPr marL="685773"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da-DK" dirty="0" err="1"/>
              <a:t>Click</a:t>
            </a:r>
            <a:r>
              <a:rPr lang="da-DK" dirty="0"/>
              <a:t> to </a:t>
            </a:r>
            <a:r>
              <a:rPr lang="da-DK" dirty="0" err="1"/>
              <a:t>edit</a:t>
            </a:r>
            <a:endParaRPr lang="da-DK" dirty="0"/>
          </a:p>
        </p:txBody>
      </p:sp>
      <p:pic>
        <p:nvPicPr>
          <p:cNvPr id="11" name="Billed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1940" y="5762061"/>
            <a:ext cx="1224137" cy="1034298"/>
          </a:xfrm>
          <a:prstGeom prst="rect">
            <a:avLst/>
          </a:prstGeom>
        </p:spPr>
      </p:pic>
    </p:spTree>
    <p:extLst>
      <p:ext uri="{BB962C8B-B14F-4D97-AF65-F5344CB8AC3E}">
        <p14:creationId xmlns:p14="http://schemas.microsoft.com/office/powerpoint/2010/main" val="291196128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792288" y="4465917"/>
            <a:ext cx="5486400" cy="566740"/>
          </a:xfrm>
        </p:spPr>
        <p:txBody>
          <a:bodyPr anchor="b">
            <a:normAutofit/>
          </a:bodyPr>
          <a:lstStyle>
            <a:lvl1pPr algn="ctr">
              <a:defRPr sz="1800" b="0"/>
            </a:lvl1pPr>
          </a:lstStyle>
          <a:p>
            <a:r>
              <a:rPr lang="da-DK" dirty="0" err="1"/>
              <a:t>Click</a:t>
            </a:r>
            <a:r>
              <a:rPr lang="da-DK" dirty="0"/>
              <a:t> to </a:t>
            </a:r>
            <a:r>
              <a:rPr lang="da-DK" dirty="0" err="1"/>
              <a:t>edit</a:t>
            </a:r>
            <a:endParaRPr lang="da-DK" dirty="0"/>
          </a:p>
        </p:txBody>
      </p:sp>
      <p:sp>
        <p:nvSpPr>
          <p:cNvPr id="3" name="Pladsholder til billede 2"/>
          <p:cNvSpPr>
            <a:spLocks noGrp="1"/>
          </p:cNvSpPr>
          <p:nvPr>
            <p:ph type="pic" idx="1" hasCustomPrompt="1"/>
          </p:nvPr>
        </p:nvSpPr>
        <p:spPr>
          <a:xfrm>
            <a:off x="1792288" y="612776"/>
            <a:ext cx="5486400" cy="3680321"/>
          </a:xfrm>
        </p:spPr>
        <p:txBody>
          <a:bodyPr/>
          <a:lstStyle>
            <a:lvl1pPr marL="0" indent="0">
              <a:buNone/>
              <a:defRPr sz="2400"/>
            </a:lvl1pPr>
            <a:lvl2pPr marL="342887" indent="0">
              <a:buNone/>
              <a:defRPr sz="2100"/>
            </a:lvl2pPr>
            <a:lvl3pPr marL="685773" indent="0">
              <a:buNone/>
              <a:defRPr sz="1800"/>
            </a:lvl3pPr>
            <a:lvl4pPr marL="1028659" indent="0">
              <a:buNone/>
              <a:defRPr sz="1500"/>
            </a:lvl4pPr>
            <a:lvl5pPr marL="1371545" indent="0">
              <a:buNone/>
              <a:defRPr sz="1500"/>
            </a:lvl5pPr>
            <a:lvl6pPr marL="1714432" indent="0">
              <a:buNone/>
              <a:defRPr sz="1500"/>
            </a:lvl6pPr>
            <a:lvl7pPr marL="2057318" indent="0">
              <a:buNone/>
              <a:defRPr sz="1500"/>
            </a:lvl7pPr>
            <a:lvl8pPr marL="2400204" indent="0">
              <a:buNone/>
              <a:defRPr sz="1500"/>
            </a:lvl8pPr>
            <a:lvl9pPr marL="2743091" indent="0">
              <a:buNone/>
              <a:defRPr sz="1500"/>
            </a:lvl9pPr>
          </a:lstStyle>
          <a:p>
            <a:r>
              <a:rPr lang="da-DK" dirty="0" err="1"/>
              <a:t>Click</a:t>
            </a:r>
            <a:r>
              <a:rPr lang="da-DK" dirty="0"/>
              <a:t> the </a:t>
            </a:r>
            <a:r>
              <a:rPr lang="da-DK" dirty="0" err="1"/>
              <a:t>icon</a:t>
            </a:r>
            <a:r>
              <a:rPr lang="da-DK" dirty="0"/>
              <a:t> to </a:t>
            </a:r>
            <a:r>
              <a:rPr lang="da-DK" dirty="0" err="1"/>
              <a:t>place</a:t>
            </a:r>
            <a:r>
              <a:rPr lang="da-DK" dirty="0"/>
              <a:t> </a:t>
            </a:r>
            <a:r>
              <a:rPr lang="da-DK" dirty="0" err="1"/>
              <a:t>picture</a:t>
            </a:r>
            <a:endParaRPr lang="da-DK" dirty="0"/>
          </a:p>
        </p:txBody>
      </p:sp>
      <p:sp>
        <p:nvSpPr>
          <p:cNvPr id="4" name="Pladsholder til tekst 3"/>
          <p:cNvSpPr>
            <a:spLocks noGrp="1"/>
          </p:cNvSpPr>
          <p:nvPr>
            <p:ph type="body" sz="half" idx="2" hasCustomPrompt="1"/>
          </p:nvPr>
        </p:nvSpPr>
        <p:spPr>
          <a:xfrm>
            <a:off x="1792288" y="5180118"/>
            <a:ext cx="5486400" cy="509935"/>
          </a:xfrm>
        </p:spPr>
        <p:txBody>
          <a:bodyPr>
            <a:normAutofit/>
          </a:bodyPr>
          <a:lstStyle>
            <a:lvl1pPr marL="0" indent="0" algn="ctr">
              <a:buNone/>
              <a:defRPr sz="1350">
                <a:solidFill>
                  <a:srgbClr val="54616E"/>
                </a:solidFill>
              </a:defRPr>
            </a:lvl1pPr>
            <a:lvl2pPr marL="342887" indent="0">
              <a:buNone/>
              <a:defRPr sz="900"/>
            </a:lvl2pPr>
            <a:lvl3pPr marL="685773" indent="0">
              <a:buNone/>
              <a:defRPr sz="750"/>
            </a:lvl3pPr>
            <a:lvl4pPr marL="1028659" indent="0">
              <a:buNone/>
              <a:defRPr sz="675"/>
            </a:lvl4pPr>
            <a:lvl5pPr marL="1371545" indent="0">
              <a:buNone/>
              <a:defRPr sz="675"/>
            </a:lvl5pPr>
            <a:lvl6pPr marL="1714432" indent="0">
              <a:buNone/>
              <a:defRPr sz="675"/>
            </a:lvl6pPr>
            <a:lvl7pPr marL="2057318" indent="0">
              <a:buNone/>
              <a:defRPr sz="675"/>
            </a:lvl7pPr>
            <a:lvl8pPr marL="2400204" indent="0">
              <a:buNone/>
              <a:defRPr sz="675"/>
            </a:lvl8pPr>
            <a:lvl9pPr marL="2743091" indent="0">
              <a:buNone/>
              <a:defRPr sz="675"/>
            </a:lvl9pPr>
          </a:lstStyle>
          <a:p>
            <a:pPr lvl="0"/>
            <a:r>
              <a:rPr lang="da-DK" dirty="0" err="1"/>
              <a:t>Click</a:t>
            </a:r>
            <a:r>
              <a:rPr lang="da-DK" dirty="0"/>
              <a:t> to </a:t>
            </a:r>
            <a:r>
              <a:rPr lang="da-DK" dirty="0" err="1"/>
              <a:t>edit</a:t>
            </a:r>
            <a:endParaRPr lang="da-DK" dirty="0"/>
          </a:p>
        </p:txBody>
      </p:sp>
      <p:sp>
        <p:nvSpPr>
          <p:cNvPr id="5" name="Pladsholder til dato 4"/>
          <p:cNvSpPr>
            <a:spLocks noGrp="1"/>
          </p:cNvSpPr>
          <p:nvPr>
            <p:ph type="dt" sz="half" idx="10"/>
          </p:nvPr>
        </p:nvSpPr>
        <p:spPr/>
        <p:txBody>
          <a:bodyPr/>
          <a:lstStyle/>
          <a:p>
            <a:fld id="{9508C704-2DF5-4732-B109-9F74C591B90E}" type="datetimeFigureOut">
              <a:rPr lang="da-DK" smtClean="0"/>
              <a:t>18-01-2018</a:t>
            </a:fld>
            <a:endParaRPr lang="da-DK"/>
          </a:p>
        </p:txBody>
      </p:sp>
      <p:sp>
        <p:nvSpPr>
          <p:cNvPr id="7" name="Pladsholder til diasnummer 6"/>
          <p:cNvSpPr>
            <a:spLocks noGrp="1"/>
          </p:cNvSpPr>
          <p:nvPr>
            <p:ph type="sldNum" sz="quarter" idx="12"/>
          </p:nvPr>
        </p:nvSpPr>
        <p:spPr>
          <a:xfrm>
            <a:off x="6553200" y="6356355"/>
            <a:ext cx="2133600" cy="365125"/>
          </a:xfrm>
          <a:prstGeom prst="rect">
            <a:avLst/>
          </a:prstGeom>
        </p:spPr>
        <p:txBody>
          <a:bodyPr/>
          <a:lstStyle/>
          <a:p>
            <a:fld id="{11D48F6D-FE4C-461E-A528-BE8B83015761}" type="slidenum">
              <a:rPr lang="da-DK" smtClean="0"/>
              <a:t>‹#›</a:t>
            </a:fld>
            <a:endParaRPr lang="da-DK"/>
          </a:p>
        </p:txBody>
      </p:sp>
    </p:spTree>
    <p:extLst>
      <p:ext uri="{BB962C8B-B14F-4D97-AF65-F5344CB8AC3E}">
        <p14:creationId xmlns:p14="http://schemas.microsoft.com/office/powerpoint/2010/main" val="69485358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ullpage picture - blue caption">
    <p:spTree>
      <p:nvGrpSpPr>
        <p:cNvPr id="1" name=""/>
        <p:cNvGrpSpPr/>
        <p:nvPr/>
      </p:nvGrpSpPr>
      <p:grpSpPr>
        <a:xfrm>
          <a:off x="0" y="0"/>
          <a:ext cx="0" cy="0"/>
          <a:chOff x="0" y="0"/>
          <a:chExt cx="0" cy="0"/>
        </a:xfrm>
      </p:grpSpPr>
      <p:sp>
        <p:nvSpPr>
          <p:cNvPr id="3" name="Pladsholder til billede 2"/>
          <p:cNvSpPr>
            <a:spLocks noGrp="1"/>
          </p:cNvSpPr>
          <p:nvPr>
            <p:ph type="pic" idx="1" hasCustomPrompt="1"/>
          </p:nvPr>
        </p:nvSpPr>
        <p:spPr>
          <a:xfrm>
            <a:off x="0" y="0"/>
            <a:ext cx="9144000" cy="6858000"/>
          </a:xfrm>
        </p:spPr>
        <p:txBody>
          <a:bodyPr/>
          <a:lstStyle>
            <a:lvl1pPr marL="0" indent="0">
              <a:buNone/>
              <a:defRPr sz="2400"/>
            </a:lvl1pPr>
            <a:lvl2pPr marL="342887" indent="0">
              <a:buNone/>
              <a:defRPr sz="2100"/>
            </a:lvl2pPr>
            <a:lvl3pPr marL="685773" indent="0">
              <a:buNone/>
              <a:defRPr sz="1800"/>
            </a:lvl3pPr>
            <a:lvl4pPr marL="1028659" indent="0">
              <a:buNone/>
              <a:defRPr sz="1500"/>
            </a:lvl4pPr>
            <a:lvl5pPr marL="1371545" indent="0">
              <a:buNone/>
              <a:defRPr sz="1500"/>
            </a:lvl5pPr>
            <a:lvl6pPr marL="1714432" indent="0">
              <a:buNone/>
              <a:defRPr sz="1500"/>
            </a:lvl6pPr>
            <a:lvl7pPr marL="2057318" indent="0">
              <a:buNone/>
              <a:defRPr sz="1500"/>
            </a:lvl7pPr>
            <a:lvl8pPr marL="2400204" indent="0">
              <a:buNone/>
              <a:defRPr sz="1500"/>
            </a:lvl8pPr>
            <a:lvl9pPr marL="2743091" indent="0">
              <a:buNone/>
              <a:defRPr sz="1500"/>
            </a:lvl9pPr>
          </a:lstStyle>
          <a:p>
            <a:r>
              <a:rPr lang="da-DK" dirty="0" err="1"/>
              <a:t>Click</a:t>
            </a:r>
            <a:r>
              <a:rPr lang="da-DK" dirty="0"/>
              <a:t> the </a:t>
            </a:r>
            <a:r>
              <a:rPr lang="da-DK" dirty="0" err="1"/>
              <a:t>icon</a:t>
            </a:r>
            <a:r>
              <a:rPr lang="da-DK" dirty="0"/>
              <a:t> to </a:t>
            </a:r>
            <a:r>
              <a:rPr lang="da-DK" dirty="0" err="1"/>
              <a:t>place</a:t>
            </a:r>
            <a:r>
              <a:rPr lang="da-DK" dirty="0"/>
              <a:t> </a:t>
            </a:r>
            <a:r>
              <a:rPr lang="da-DK" dirty="0" err="1"/>
              <a:t>picture</a:t>
            </a:r>
            <a:endParaRPr lang="da-DK" dirty="0"/>
          </a:p>
        </p:txBody>
      </p:sp>
      <p:sp>
        <p:nvSpPr>
          <p:cNvPr id="5" name="Pladsholder til dato 4"/>
          <p:cNvSpPr>
            <a:spLocks noGrp="1"/>
          </p:cNvSpPr>
          <p:nvPr>
            <p:ph type="dt" sz="half" idx="10"/>
          </p:nvPr>
        </p:nvSpPr>
        <p:spPr/>
        <p:txBody>
          <a:bodyPr/>
          <a:lstStyle/>
          <a:p>
            <a:fld id="{9508C704-2DF5-4732-B109-9F74C591B90E}" type="datetimeFigureOut">
              <a:rPr lang="da-DK" smtClean="0"/>
              <a:t>18-01-2018</a:t>
            </a:fld>
            <a:endParaRPr lang="da-DK"/>
          </a:p>
        </p:txBody>
      </p:sp>
      <p:sp>
        <p:nvSpPr>
          <p:cNvPr id="7" name="Pladsholder til diasnummer 6"/>
          <p:cNvSpPr>
            <a:spLocks noGrp="1"/>
          </p:cNvSpPr>
          <p:nvPr>
            <p:ph type="sldNum" sz="quarter" idx="12"/>
          </p:nvPr>
        </p:nvSpPr>
        <p:spPr>
          <a:xfrm>
            <a:off x="6553200" y="6356355"/>
            <a:ext cx="2133600" cy="365125"/>
          </a:xfrm>
          <a:prstGeom prst="rect">
            <a:avLst/>
          </a:prstGeom>
        </p:spPr>
        <p:txBody>
          <a:bodyPr/>
          <a:lstStyle/>
          <a:p>
            <a:fld id="{11D48F6D-FE4C-461E-A528-BE8B83015761}" type="slidenum">
              <a:rPr lang="da-DK" smtClean="0"/>
              <a:t>‹#›</a:t>
            </a:fld>
            <a:endParaRPr lang="da-DK"/>
          </a:p>
        </p:txBody>
      </p:sp>
      <p:sp>
        <p:nvSpPr>
          <p:cNvPr id="8" name="Titel 1"/>
          <p:cNvSpPr>
            <a:spLocks noGrp="1"/>
          </p:cNvSpPr>
          <p:nvPr>
            <p:ph type="title" hasCustomPrompt="1"/>
          </p:nvPr>
        </p:nvSpPr>
        <p:spPr>
          <a:xfrm>
            <a:off x="755578" y="3601822"/>
            <a:ext cx="7632848" cy="2073829"/>
          </a:xfrm>
        </p:spPr>
        <p:txBody>
          <a:bodyPr anchor="t">
            <a:normAutofit/>
          </a:bodyPr>
          <a:lstStyle>
            <a:lvl1pPr algn="ctr">
              <a:defRPr sz="1800" b="0" i="0" cap="all" baseline="0">
                <a:solidFill>
                  <a:srgbClr val="211A52"/>
                </a:solidFill>
              </a:defRPr>
            </a:lvl1pPr>
          </a:lstStyle>
          <a:p>
            <a:r>
              <a:rPr lang="da-DK" dirty="0" err="1"/>
              <a:t>Click</a:t>
            </a:r>
            <a:r>
              <a:rPr lang="da-DK" dirty="0"/>
              <a:t> to </a:t>
            </a:r>
            <a:r>
              <a:rPr lang="da-DK" dirty="0" err="1"/>
              <a:t>edit</a:t>
            </a:r>
            <a:endParaRPr lang="da-DK" dirty="0"/>
          </a:p>
        </p:txBody>
      </p:sp>
    </p:spTree>
    <p:extLst>
      <p:ext uri="{BB962C8B-B14F-4D97-AF65-F5344CB8AC3E}">
        <p14:creationId xmlns:p14="http://schemas.microsoft.com/office/powerpoint/2010/main" val="59720147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ullpage picture - white caption">
    <p:spTree>
      <p:nvGrpSpPr>
        <p:cNvPr id="1" name=""/>
        <p:cNvGrpSpPr/>
        <p:nvPr/>
      </p:nvGrpSpPr>
      <p:grpSpPr>
        <a:xfrm>
          <a:off x="0" y="0"/>
          <a:ext cx="0" cy="0"/>
          <a:chOff x="0" y="0"/>
          <a:chExt cx="0" cy="0"/>
        </a:xfrm>
      </p:grpSpPr>
      <p:sp>
        <p:nvSpPr>
          <p:cNvPr id="3" name="Pladsholder til billede 2"/>
          <p:cNvSpPr>
            <a:spLocks noGrp="1"/>
          </p:cNvSpPr>
          <p:nvPr>
            <p:ph type="pic" idx="1" hasCustomPrompt="1"/>
          </p:nvPr>
        </p:nvSpPr>
        <p:spPr>
          <a:xfrm>
            <a:off x="0" y="0"/>
            <a:ext cx="9144000" cy="6858000"/>
          </a:xfrm>
        </p:spPr>
        <p:txBody>
          <a:bodyPr/>
          <a:lstStyle>
            <a:lvl1pPr marL="0" indent="0">
              <a:buNone/>
              <a:defRPr sz="2400"/>
            </a:lvl1pPr>
            <a:lvl2pPr marL="342887" indent="0">
              <a:buNone/>
              <a:defRPr sz="2100"/>
            </a:lvl2pPr>
            <a:lvl3pPr marL="685773" indent="0">
              <a:buNone/>
              <a:defRPr sz="1800"/>
            </a:lvl3pPr>
            <a:lvl4pPr marL="1028659" indent="0">
              <a:buNone/>
              <a:defRPr sz="1500"/>
            </a:lvl4pPr>
            <a:lvl5pPr marL="1371545" indent="0">
              <a:buNone/>
              <a:defRPr sz="1500"/>
            </a:lvl5pPr>
            <a:lvl6pPr marL="1714432" indent="0">
              <a:buNone/>
              <a:defRPr sz="1500"/>
            </a:lvl6pPr>
            <a:lvl7pPr marL="2057318" indent="0">
              <a:buNone/>
              <a:defRPr sz="1500"/>
            </a:lvl7pPr>
            <a:lvl8pPr marL="2400204" indent="0">
              <a:buNone/>
              <a:defRPr sz="1500"/>
            </a:lvl8pPr>
            <a:lvl9pPr marL="2743091" indent="0">
              <a:buNone/>
              <a:defRPr sz="1500"/>
            </a:lvl9pPr>
          </a:lstStyle>
          <a:p>
            <a:r>
              <a:rPr lang="da-DK" dirty="0" err="1"/>
              <a:t>Click</a:t>
            </a:r>
            <a:r>
              <a:rPr lang="da-DK" dirty="0"/>
              <a:t> the </a:t>
            </a:r>
            <a:r>
              <a:rPr lang="da-DK" dirty="0" err="1"/>
              <a:t>icon</a:t>
            </a:r>
            <a:r>
              <a:rPr lang="da-DK" dirty="0"/>
              <a:t> to </a:t>
            </a:r>
            <a:r>
              <a:rPr lang="da-DK" dirty="0" err="1"/>
              <a:t>place</a:t>
            </a:r>
            <a:r>
              <a:rPr lang="da-DK" dirty="0"/>
              <a:t> </a:t>
            </a:r>
            <a:r>
              <a:rPr lang="da-DK" dirty="0" err="1"/>
              <a:t>picture</a:t>
            </a:r>
            <a:endParaRPr lang="da-DK" dirty="0"/>
          </a:p>
        </p:txBody>
      </p:sp>
      <p:sp>
        <p:nvSpPr>
          <p:cNvPr id="2" name="Titel 1"/>
          <p:cNvSpPr>
            <a:spLocks noGrp="1"/>
          </p:cNvSpPr>
          <p:nvPr>
            <p:ph type="title" hasCustomPrompt="1"/>
          </p:nvPr>
        </p:nvSpPr>
        <p:spPr>
          <a:xfrm>
            <a:off x="827586" y="3601822"/>
            <a:ext cx="7488832" cy="2073829"/>
          </a:xfrm>
        </p:spPr>
        <p:txBody>
          <a:bodyPr anchor="t">
            <a:normAutofit/>
          </a:bodyPr>
          <a:lstStyle>
            <a:lvl1pPr algn="ctr">
              <a:defRPr sz="1800" b="0" cap="all" baseline="0">
                <a:solidFill>
                  <a:schemeClr val="bg1"/>
                </a:solidFill>
              </a:defRPr>
            </a:lvl1pPr>
          </a:lstStyle>
          <a:p>
            <a:r>
              <a:rPr lang="da-DK" dirty="0" err="1"/>
              <a:t>Click</a:t>
            </a:r>
            <a:r>
              <a:rPr lang="da-DK" dirty="0"/>
              <a:t> to </a:t>
            </a:r>
            <a:r>
              <a:rPr lang="da-DK" dirty="0" err="1"/>
              <a:t>edit</a:t>
            </a:r>
            <a:endParaRPr lang="da-DK" dirty="0"/>
          </a:p>
        </p:txBody>
      </p:sp>
      <p:sp>
        <p:nvSpPr>
          <p:cNvPr id="5" name="Pladsholder til dato 4"/>
          <p:cNvSpPr>
            <a:spLocks noGrp="1"/>
          </p:cNvSpPr>
          <p:nvPr>
            <p:ph type="dt" sz="half" idx="10"/>
          </p:nvPr>
        </p:nvSpPr>
        <p:spPr/>
        <p:txBody>
          <a:bodyPr/>
          <a:lstStyle/>
          <a:p>
            <a:fld id="{9508C704-2DF5-4732-B109-9F74C591B90E}" type="datetimeFigureOut">
              <a:rPr lang="da-DK" smtClean="0"/>
              <a:t>18-01-2018</a:t>
            </a:fld>
            <a:endParaRPr lang="da-DK"/>
          </a:p>
        </p:txBody>
      </p:sp>
      <p:sp>
        <p:nvSpPr>
          <p:cNvPr id="7" name="Pladsholder til diasnummer 6"/>
          <p:cNvSpPr>
            <a:spLocks noGrp="1"/>
          </p:cNvSpPr>
          <p:nvPr>
            <p:ph type="sldNum" sz="quarter" idx="12"/>
          </p:nvPr>
        </p:nvSpPr>
        <p:spPr>
          <a:xfrm>
            <a:off x="6553200" y="6356355"/>
            <a:ext cx="2133600" cy="365125"/>
          </a:xfrm>
          <a:prstGeom prst="rect">
            <a:avLst/>
          </a:prstGeom>
        </p:spPr>
        <p:txBody>
          <a:bodyPr/>
          <a:lstStyle/>
          <a:p>
            <a:fld id="{11D48F6D-FE4C-461E-A528-BE8B83015761}" type="slidenum">
              <a:rPr lang="da-DK" smtClean="0"/>
              <a:t>‹#›</a:t>
            </a:fld>
            <a:endParaRPr lang="da-DK"/>
          </a:p>
        </p:txBody>
      </p:sp>
    </p:spTree>
    <p:extLst>
      <p:ext uri="{BB962C8B-B14F-4D97-AF65-F5344CB8AC3E}">
        <p14:creationId xmlns:p14="http://schemas.microsoft.com/office/powerpoint/2010/main" val="254739133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inishing slide">
    <p:spTree>
      <p:nvGrpSpPr>
        <p:cNvPr id="1" name=""/>
        <p:cNvGrpSpPr/>
        <p:nvPr/>
      </p:nvGrpSpPr>
      <p:grpSpPr>
        <a:xfrm>
          <a:off x="0" y="0"/>
          <a:ext cx="0" cy="0"/>
          <a:chOff x="0" y="0"/>
          <a:chExt cx="0" cy="0"/>
        </a:xfrm>
      </p:grpSpPr>
      <p:pic>
        <p:nvPicPr>
          <p:cNvPr id="7" name="Billede 6"/>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2629" y="5902"/>
            <a:ext cx="9136136" cy="6852103"/>
          </a:xfrm>
          <a:prstGeom prst="rect">
            <a:avLst/>
          </a:prstGeom>
        </p:spPr>
      </p:pic>
      <p:sp>
        <p:nvSpPr>
          <p:cNvPr id="5" name="Rektangel 4"/>
          <p:cNvSpPr/>
          <p:nvPr/>
        </p:nvSpPr>
        <p:spPr>
          <a:xfrm>
            <a:off x="611562" y="2492898"/>
            <a:ext cx="7920880" cy="1584176"/>
          </a:xfrm>
          <a:prstGeom prst="rect">
            <a:avLst/>
          </a:prstGeom>
          <a:solidFill>
            <a:srgbClr val="211A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350" dirty="0"/>
          </a:p>
        </p:txBody>
      </p:sp>
      <p:sp>
        <p:nvSpPr>
          <p:cNvPr id="2" name="Titel 1"/>
          <p:cNvSpPr>
            <a:spLocks noGrp="1"/>
          </p:cNvSpPr>
          <p:nvPr>
            <p:ph type="ctrTitle" hasCustomPrompt="1"/>
          </p:nvPr>
        </p:nvSpPr>
        <p:spPr>
          <a:xfrm>
            <a:off x="685800" y="2562478"/>
            <a:ext cx="7772400" cy="1470025"/>
          </a:xfrm>
        </p:spPr>
        <p:txBody>
          <a:bodyPr/>
          <a:lstStyle>
            <a:lvl1pPr algn="ctr">
              <a:defRPr cap="all" baseline="0">
                <a:solidFill>
                  <a:schemeClr val="bg1"/>
                </a:solidFill>
              </a:defRPr>
            </a:lvl1pPr>
          </a:lstStyle>
          <a:p>
            <a:r>
              <a:rPr lang="da-DK" dirty="0" err="1"/>
              <a:t>Click</a:t>
            </a:r>
            <a:r>
              <a:rPr lang="da-DK" dirty="0"/>
              <a:t> to </a:t>
            </a:r>
            <a:r>
              <a:rPr lang="da-DK" dirty="0" err="1"/>
              <a:t>edit</a:t>
            </a:r>
            <a:endParaRPr lang="da-DK" dirty="0"/>
          </a:p>
        </p:txBody>
      </p:sp>
      <p:sp>
        <p:nvSpPr>
          <p:cNvPr id="4" name="Pladsholder til dato 3"/>
          <p:cNvSpPr>
            <a:spLocks noGrp="1"/>
          </p:cNvSpPr>
          <p:nvPr>
            <p:ph type="dt" sz="half" idx="10"/>
          </p:nvPr>
        </p:nvSpPr>
        <p:spPr/>
        <p:txBody>
          <a:bodyPr/>
          <a:lstStyle/>
          <a:p>
            <a:fld id="{9508C704-2DF5-4732-B109-9F74C591B90E}" type="datetimeFigureOut">
              <a:rPr lang="da-DK" smtClean="0"/>
              <a:t>18-01-2018</a:t>
            </a:fld>
            <a:endParaRPr lang="da-DK"/>
          </a:p>
        </p:txBody>
      </p:sp>
      <p:sp>
        <p:nvSpPr>
          <p:cNvPr id="6" name="Pladsholder til diasnummer 5"/>
          <p:cNvSpPr>
            <a:spLocks noGrp="1"/>
          </p:cNvSpPr>
          <p:nvPr>
            <p:ph type="sldNum" sz="quarter" idx="12"/>
          </p:nvPr>
        </p:nvSpPr>
        <p:spPr>
          <a:xfrm>
            <a:off x="6553200" y="6356355"/>
            <a:ext cx="2133600" cy="365125"/>
          </a:xfrm>
          <a:prstGeom prst="rect">
            <a:avLst/>
          </a:prstGeom>
        </p:spPr>
        <p:txBody>
          <a:bodyPr/>
          <a:lstStyle/>
          <a:p>
            <a:fld id="{11D48F6D-FE4C-461E-A528-BE8B83015761}" type="slidenum">
              <a:rPr lang="da-DK" smtClean="0"/>
              <a:t>‹#›</a:t>
            </a:fld>
            <a:endParaRPr lang="da-DK"/>
          </a:p>
        </p:txBody>
      </p:sp>
      <p:pic>
        <p:nvPicPr>
          <p:cNvPr id="8" name="Billed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1940" y="5762061"/>
            <a:ext cx="1224137" cy="1034298"/>
          </a:xfrm>
          <a:prstGeom prst="rect">
            <a:avLst/>
          </a:prstGeom>
        </p:spPr>
      </p:pic>
    </p:spTree>
    <p:extLst>
      <p:ext uri="{BB962C8B-B14F-4D97-AF65-F5344CB8AC3E}">
        <p14:creationId xmlns:p14="http://schemas.microsoft.com/office/powerpoint/2010/main" val="113279856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el og indholdsobjekt">
    <p:spTree>
      <p:nvGrpSpPr>
        <p:cNvPr id="1" name=""/>
        <p:cNvGrpSpPr/>
        <p:nvPr/>
      </p:nvGrpSpPr>
      <p:grpSpPr>
        <a:xfrm>
          <a:off x="0" y="0"/>
          <a:ext cx="0" cy="0"/>
          <a:chOff x="0" y="0"/>
          <a:chExt cx="0" cy="0"/>
        </a:xfrm>
      </p:grpSpPr>
      <p:sp>
        <p:nvSpPr>
          <p:cNvPr id="7" name="Rektangel 8"/>
          <p:cNvSpPr/>
          <p:nvPr/>
        </p:nvSpPr>
        <p:spPr>
          <a:xfrm>
            <a:off x="457248" y="302321"/>
            <a:ext cx="8229600" cy="1115340"/>
          </a:xfrm>
          <a:prstGeom prst="rect">
            <a:avLst/>
          </a:prstGeom>
          <a:solidFill>
            <a:srgbClr val="211A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35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08C704-2DF5-4732-B109-9F74C591B90E}" type="datetimeFigureOut">
              <a:rPr lang="da-DK" smtClean="0"/>
              <a:t>18-01-2018</a:t>
            </a:fld>
            <a:endParaRPr lang="da-DK"/>
          </a:p>
        </p:txBody>
      </p:sp>
      <p:sp>
        <p:nvSpPr>
          <p:cNvPr id="5" name="Footer Placeholder 4"/>
          <p:cNvSpPr>
            <a:spLocks noGrp="1"/>
          </p:cNvSpPr>
          <p:nvPr>
            <p:ph type="ftr" sz="quarter" idx="11"/>
          </p:nvPr>
        </p:nvSpPr>
        <p:spPr/>
        <p:txBody>
          <a:bodyPr/>
          <a:lstStyle/>
          <a:p>
            <a:endParaRPr lang="da-DK"/>
          </a:p>
        </p:txBody>
      </p:sp>
      <p:sp>
        <p:nvSpPr>
          <p:cNvPr id="8" name="Pladsholder til diasnummer 5"/>
          <p:cNvSpPr txBox="1">
            <a:spLocks/>
          </p:cNvSpPr>
          <p:nvPr/>
        </p:nvSpPr>
        <p:spPr>
          <a:xfrm>
            <a:off x="8114794" y="6356355"/>
            <a:ext cx="1029206" cy="365125"/>
          </a:xfrm>
          <a:prstGeom prst="rect">
            <a:avLst/>
          </a:prstGeom>
        </p:spPr>
        <p:txBody>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C21B04-1571-4B49-A0FB-1913C187A7B1}" type="slidenum">
              <a:rPr lang="da-DK" sz="1440" smtClean="0">
                <a:solidFill>
                  <a:schemeClr val="bg1">
                    <a:lumMod val="65000"/>
                  </a:schemeClr>
                </a:solidFill>
              </a:rPr>
              <a:pPr/>
              <a:t>‹#›</a:t>
            </a:fld>
            <a:r>
              <a:rPr lang="da-DK" sz="1440" dirty="0">
                <a:solidFill>
                  <a:schemeClr val="bg1">
                    <a:lumMod val="65000"/>
                  </a:schemeClr>
                </a:solidFill>
              </a:rPr>
              <a:t>/53</a:t>
            </a:r>
          </a:p>
        </p:txBody>
      </p:sp>
    </p:spTree>
    <p:extLst>
      <p:ext uri="{BB962C8B-B14F-4D97-AF65-F5344CB8AC3E}">
        <p14:creationId xmlns:p14="http://schemas.microsoft.com/office/powerpoint/2010/main" val="2458381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9508C704-2DF5-4732-B109-9F74C591B90E}" type="datetimeFigureOut">
              <a:rPr lang="da-DK" smtClean="0"/>
              <a:t>18-01-2018</a:t>
            </a:fld>
            <a:endParaRPr lang="da-DK"/>
          </a:p>
        </p:txBody>
      </p:sp>
      <p:sp>
        <p:nvSpPr>
          <p:cNvPr id="8" name="Pladsholder til tekst 2"/>
          <p:cNvSpPr>
            <a:spLocks noGrp="1"/>
          </p:cNvSpPr>
          <p:nvPr>
            <p:ph idx="1" hasCustomPrompt="1"/>
          </p:nvPr>
        </p:nvSpPr>
        <p:spPr>
          <a:xfrm>
            <a:off x="457200" y="1600205"/>
            <a:ext cx="8229600" cy="4075446"/>
          </a:xfrm>
          <a:prstGeom prst="rect">
            <a:avLst/>
          </a:prstGeom>
        </p:spPr>
        <p:txBody>
          <a:bodyPr vert="horz" lIns="91440" tIns="45720" rIns="91440" bIns="45720" rtlCol="0">
            <a:normAutofit/>
          </a:bodyPr>
          <a:lstStyle>
            <a:lvl1pPr>
              <a:defRPr sz="1500"/>
            </a:lvl1pPr>
          </a:lstStyle>
          <a:p>
            <a:pPr lvl="0"/>
            <a:r>
              <a:rPr lang="da-DK" dirty="0" err="1"/>
              <a:t>Click</a:t>
            </a:r>
            <a:r>
              <a:rPr lang="da-DK" dirty="0"/>
              <a:t> to </a:t>
            </a:r>
            <a:r>
              <a:rPr lang="da-DK" dirty="0" err="1"/>
              <a:t>edit</a:t>
            </a:r>
            <a:r>
              <a:rPr lang="da-DK" dirty="0"/>
              <a:t> </a:t>
            </a:r>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9" name="Rektangel 8"/>
          <p:cNvSpPr/>
          <p:nvPr/>
        </p:nvSpPr>
        <p:spPr>
          <a:xfrm>
            <a:off x="457200" y="302297"/>
            <a:ext cx="8229600" cy="1115340"/>
          </a:xfrm>
          <a:prstGeom prst="rect">
            <a:avLst/>
          </a:prstGeom>
          <a:solidFill>
            <a:srgbClr val="211A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350"/>
          </a:p>
        </p:txBody>
      </p:sp>
      <p:sp>
        <p:nvSpPr>
          <p:cNvPr id="7" name="Pladsholder til titel 1"/>
          <p:cNvSpPr>
            <a:spLocks noGrp="1"/>
          </p:cNvSpPr>
          <p:nvPr>
            <p:ph type="title" hasCustomPrompt="1"/>
          </p:nvPr>
        </p:nvSpPr>
        <p:spPr>
          <a:xfrm>
            <a:off x="457200" y="274637"/>
            <a:ext cx="8229600" cy="1143000"/>
          </a:xfrm>
          <a:prstGeom prst="rect">
            <a:avLst/>
          </a:prstGeom>
        </p:spPr>
        <p:txBody>
          <a:bodyPr vert="horz" lIns="91440" tIns="45720" rIns="91440" bIns="45720" rtlCol="0" anchor="ctr">
            <a:normAutofit/>
          </a:bodyPr>
          <a:lstStyle>
            <a:lvl1pPr>
              <a:defRPr sz="2000">
                <a:solidFill>
                  <a:schemeClr val="bg1"/>
                </a:solidFill>
              </a:defRPr>
            </a:lvl1pPr>
          </a:lstStyle>
          <a:p>
            <a:r>
              <a:rPr lang="da-DK" dirty="0" err="1"/>
              <a:t>Click</a:t>
            </a:r>
            <a:r>
              <a:rPr lang="da-DK" dirty="0"/>
              <a:t> to </a:t>
            </a:r>
            <a:r>
              <a:rPr lang="da-DK" dirty="0" err="1"/>
              <a:t>edit</a:t>
            </a:r>
            <a:endParaRPr lang="da-DK" dirty="0"/>
          </a:p>
        </p:txBody>
      </p:sp>
      <p:sp>
        <p:nvSpPr>
          <p:cNvPr id="10" name="Pladsholder til diasnummer 5"/>
          <p:cNvSpPr txBox="1">
            <a:spLocks/>
          </p:cNvSpPr>
          <p:nvPr/>
        </p:nvSpPr>
        <p:spPr>
          <a:xfrm>
            <a:off x="8114794" y="6356355"/>
            <a:ext cx="1029206" cy="365125"/>
          </a:xfrm>
          <a:prstGeom prst="rect">
            <a:avLst/>
          </a:prstGeom>
        </p:spPr>
        <p:txBody>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C21B04-1571-4B49-A0FB-1913C187A7B1}" type="slidenum">
              <a:rPr lang="da-DK" sz="1440" smtClean="0">
                <a:solidFill>
                  <a:schemeClr val="bg1">
                    <a:lumMod val="65000"/>
                  </a:schemeClr>
                </a:solidFill>
              </a:rPr>
              <a:pPr/>
              <a:t>‹#›</a:t>
            </a:fld>
            <a:r>
              <a:rPr lang="da-DK" sz="1440" dirty="0">
                <a:solidFill>
                  <a:schemeClr val="bg1">
                    <a:lumMod val="65000"/>
                  </a:schemeClr>
                </a:solidFill>
              </a:rPr>
              <a:t>/34</a:t>
            </a:r>
          </a:p>
        </p:txBody>
      </p:sp>
    </p:spTree>
    <p:extLst>
      <p:ext uri="{BB962C8B-B14F-4D97-AF65-F5344CB8AC3E}">
        <p14:creationId xmlns:p14="http://schemas.microsoft.com/office/powerpoint/2010/main" val="10687437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6" name="Rektangel 8"/>
          <p:cNvSpPr/>
          <p:nvPr/>
        </p:nvSpPr>
        <p:spPr>
          <a:xfrm>
            <a:off x="457200" y="302297"/>
            <a:ext cx="8229600" cy="1115340"/>
          </a:xfrm>
          <a:prstGeom prst="rect">
            <a:avLst/>
          </a:prstGeom>
          <a:solidFill>
            <a:srgbClr val="211A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350"/>
          </a:p>
        </p:txBody>
      </p:sp>
      <p:sp>
        <p:nvSpPr>
          <p:cNvPr id="2" name="Titel 1"/>
          <p:cNvSpPr>
            <a:spLocks noGrp="1"/>
          </p:cNvSpPr>
          <p:nvPr>
            <p:ph type="title" hasCustomPrompt="1"/>
          </p:nvPr>
        </p:nvSpPr>
        <p:spPr/>
        <p:txBody>
          <a:bodyPr/>
          <a:lstStyle>
            <a:lvl1pPr>
              <a:defRPr>
                <a:solidFill>
                  <a:schemeClr val="bg1"/>
                </a:solidFill>
              </a:defRPr>
            </a:lvl1pPr>
          </a:lstStyle>
          <a:p>
            <a:r>
              <a:rPr lang="da-DK" dirty="0" err="1"/>
              <a:t>Click</a:t>
            </a:r>
            <a:r>
              <a:rPr lang="da-DK" dirty="0"/>
              <a:t> to </a:t>
            </a:r>
            <a:r>
              <a:rPr lang="da-DK" dirty="0" err="1"/>
              <a:t>edit</a:t>
            </a:r>
            <a:endParaRPr lang="da-DK" dirty="0"/>
          </a:p>
        </p:txBody>
      </p:sp>
      <p:sp>
        <p:nvSpPr>
          <p:cNvPr id="3" name="Pladsholder til dato 2"/>
          <p:cNvSpPr>
            <a:spLocks noGrp="1"/>
          </p:cNvSpPr>
          <p:nvPr>
            <p:ph type="dt" sz="half" idx="10"/>
          </p:nvPr>
        </p:nvSpPr>
        <p:spPr/>
        <p:txBody>
          <a:bodyPr/>
          <a:lstStyle/>
          <a:p>
            <a:fld id="{9508C704-2DF5-4732-B109-9F74C591B90E}" type="datetimeFigureOut">
              <a:rPr lang="da-DK" smtClean="0"/>
              <a:t>18-01-2018</a:t>
            </a:fld>
            <a:endParaRPr lang="da-DK"/>
          </a:p>
        </p:txBody>
      </p:sp>
      <p:sp>
        <p:nvSpPr>
          <p:cNvPr id="5" name="Pladsholder til indhold 2"/>
          <p:cNvSpPr>
            <a:spLocks noGrp="1"/>
          </p:cNvSpPr>
          <p:nvPr>
            <p:ph idx="1" hasCustomPrompt="1"/>
          </p:nvPr>
        </p:nvSpPr>
        <p:spPr>
          <a:xfrm>
            <a:off x="457200" y="1600205"/>
            <a:ext cx="8229600" cy="4161856"/>
          </a:xfrm>
        </p:spPr>
        <p:txBody>
          <a:bodyPr/>
          <a:lstStyle>
            <a:lvl1pPr marL="0" indent="0">
              <a:buClr>
                <a:srgbClr val="54616E"/>
              </a:buClr>
              <a:buSzPct val="100000"/>
              <a:buFont typeface="Arial" pitchFamily="34" charset="0"/>
              <a:buNone/>
              <a:defRPr>
                <a:solidFill>
                  <a:srgbClr val="54616E"/>
                </a:solidFill>
              </a:defRPr>
            </a:lvl1pPr>
            <a:lvl2pPr marL="342887" indent="0">
              <a:buNone/>
              <a:defRPr>
                <a:solidFill>
                  <a:srgbClr val="54616E"/>
                </a:solidFill>
              </a:defRPr>
            </a:lvl2pPr>
            <a:lvl3pPr marL="685773" indent="0">
              <a:buNone/>
              <a:defRPr>
                <a:solidFill>
                  <a:srgbClr val="54616E"/>
                </a:solidFill>
              </a:defRPr>
            </a:lvl3pPr>
            <a:lvl4pPr marL="1028659" indent="0">
              <a:buNone/>
              <a:defRPr>
                <a:solidFill>
                  <a:srgbClr val="54616E"/>
                </a:solidFill>
              </a:defRPr>
            </a:lvl4pPr>
            <a:lvl5pPr marL="1371545" indent="0">
              <a:buNone/>
              <a:defRPr>
                <a:solidFill>
                  <a:srgbClr val="54616E"/>
                </a:solidFill>
              </a:defRPr>
            </a:lvl5pPr>
          </a:lstStyle>
          <a:p>
            <a:pPr lvl="0"/>
            <a:r>
              <a:rPr lang="da-DK" dirty="0" err="1"/>
              <a:t>Click</a:t>
            </a:r>
            <a:r>
              <a:rPr lang="da-DK" dirty="0"/>
              <a:t> to </a:t>
            </a:r>
            <a:r>
              <a:rPr lang="da-DK" dirty="0" err="1"/>
              <a:t>edit</a:t>
            </a:r>
            <a:endParaRPr lang="da-DK" dirty="0"/>
          </a:p>
          <a:p>
            <a:pPr lvl="0"/>
            <a:endParaRPr lang="da-DK" dirty="0"/>
          </a:p>
          <a:p>
            <a:pPr lvl="0"/>
            <a:endParaRPr lang="da-DK" dirty="0"/>
          </a:p>
          <a:p>
            <a:pPr lvl="0"/>
            <a:endParaRPr lang="da-DK" dirty="0"/>
          </a:p>
        </p:txBody>
      </p:sp>
      <p:sp>
        <p:nvSpPr>
          <p:cNvPr id="7" name="Pladsholder til diasnummer 5"/>
          <p:cNvSpPr txBox="1">
            <a:spLocks/>
          </p:cNvSpPr>
          <p:nvPr/>
        </p:nvSpPr>
        <p:spPr>
          <a:xfrm>
            <a:off x="8114794" y="6356355"/>
            <a:ext cx="1029206" cy="365125"/>
          </a:xfrm>
          <a:prstGeom prst="rect">
            <a:avLst/>
          </a:prstGeom>
        </p:spPr>
        <p:txBody>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C21B04-1571-4B49-A0FB-1913C187A7B1}" type="slidenum">
              <a:rPr lang="da-DK" sz="1440" smtClean="0">
                <a:solidFill>
                  <a:schemeClr val="bg1">
                    <a:lumMod val="65000"/>
                  </a:schemeClr>
                </a:solidFill>
              </a:rPr>
              <a:pPr/>
              <a:t>‹#›</a:t>
            </a:fld>
            <a:r>
              <a:rPr lang="da-DK" sz="1440" dirty="0">
                <a:solidFill>
                  <a:schemeClr val="bg1">
                    <a:lumMod val="65000"/>
                  </a:schemeClr>
                </a:solidFill>
              </a:rPr>
              <a:t>/34</a:t>
            </a:r>
          </a:p>
        </p:txBody>
      </p:sp>
    </p:spTree>
    <p:extLst>
      <p:ext uri="{BB962C8B-B14F-4D97-AF65-F5344CB8AC3E}">
        <p14:creationId xmlns:p14="http://schemas.microsoft.com/office/powerpoint/2010/main" val="237163837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Paragraph 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722314" y="2984976"/>
            <a:ext cx="7772400" cy="1362076"/>
          </a:xfrm>
        </p:spPr>
        <p:txBody>
          <a:bodyPr anchor="t"/>
          <a:lstStyle>
            <a:lvl1pPr algn="ctr">
              <a:defRPr sz="1800" b="0" cap="all"/>
            </a:lvl1pPr>
          </a:lstStyle>
          <a:p>
            <a:r>
              <a:rPr lang="da-DK" dirty="0" err="1"/>
              <a:t>Click</a:t>
            </a:r>
            <a:r>
              <a:rPr lang="da-DK" dirty="0"/>
              <a:t> to </a:t>
            </a:r>
            <a:r>
              <a:rPr lang="da-DK" dirty="0" err="1"/>
              <a:t>edit</a:t>
            </a:r>
            <a:endParaRPr lang="da-DK" dirty="0"/>
          </a:p>
        </p:txBody>
      </p:sp>
      <p:sp>
        <p:nvSpPr>
          <p:cNvPr id="3" name="Pladsholder til tekst 2"/>
          <p:cNvSpPr>
            <a:spLocks noGrp="1"/>
          </p:cNvSpPr>
          <p:nvPr>
            <p:ph type="body" idx="1" hasCustomPrompt="1"/>
          </p:nvPr>
        </p:nvSpPr>
        <p:spPr>
          <a:xfrm>
            <a:off x="722314" y="1484786"/>
            <a:ext cx="7772400" cy="1500187"/>
          </a:xfrm>
        </p:spPr>
        <p:txBody>
          <a:bodyPr anchor="b"/>
          <a:lstStyle>
            <a:lvl1pPr marL="0" indent="0" algn="ctr">
              <a:buNone/>
              <a:defRPr sz="1500">
                <a:solidFill>
                  <a:srgbClr val="54616E"/>
                </a:solidFill>
              </a:defRPr>
            </a:lvl1pPr>
            <a:lvl2pPr marL="342887" indent="0">
              <a:buNone/>
              <a:defRPr sz="1350">
                <a:solidFill>
                  <a:schemeClr val="tx1">
                    <a:tint val="75000"/>
                  </a:schemeClr>
                </a:solidFill>
              </a:defRPr>
            </a:lvl2pPr>
            <a:lvl3pPr marL="685773" indent="0">
              <a:buNone/>
              <a:defRPr sz="1200">
                <a:solidFill>
                  <a:schemeClr val="tx1">
                    <a:tint val="75000"/>
                  </a:schemeClr>
                </a:solidFill>
              </a:defRPr>
            </a:lvl3pPr>
            <a:lvl4pPr marL="1028659" indent="0">
              <a:buNone/>
              <a:defRPr sz="1050">
                <a:solidFill>
                  <a:schemeClr val="tx1">
                    <a:tint val="75000"/>
                  </a:schemeClr>
                </a:solidFill>
              </a:defRPr>
            </a:lvl4pPr>
            <a:lvl5pPr marL="1371545" indent="0">
              <a:buNone/>
              <a:defRPr sz="1050">
                <a:solidFill>
                  <a:schemeClr val="tx1">
                    <a:tint val="75000"/>
                  </a:schemeClr>
                </a:solidFill>
              </a:defRPr>
            </a:lvl5pPr>
            <a:lvl6pPr marL="1714432" indent="0">
              <a:buNone/>
              <a:defRPr sz="1050">
                <a:solidFill>
                  <a:schemeClr val="tx1">
                    <a:tint val="75000"/>
                  </a:schemeClr>
                </a:solidFill>
              </a:defRPr>
            </a:lvl6pPr>
            <a:lvl7pPr marL="2057318" indent="0">
              <a:buNone/>
              <a:defRPr sz="1050">
                <a:solidFill>
                  <a:schemeClr val="tx1">
                    <a:tint val="75000"/>
                  </a:schemeClr>
                </a:solidFill>
              </a:defRPr>
            </a:lvl7pPr>
            <a:lvl8pPr marL="2400204" indent="0">
              <a:buNone/>
              <a:defRPr sz="1050">
                <a:solidFill>
                  <a:schemeClr val="tx1">
                    <a:tint val="75000"/>
                  </a:schemeClr>
                </a:solidFill>
              </a:defRPr>
            </a:lvl8pPr>
            <a:lvl9pPr marL="2743091" indent="0">
              <a:buNone/>
              <a:defRPr sz="1050">
                <a:solidFill>
                  <a:schemeClr val="tx1">
                    <a:tint val="75000"/>
                  </a:schemeClr>
                </a:solidFill>
              </a:defRPr>
            </a:lvl9pPr>
          </a:lstStyle>
          <a:p>
            <a:pPr lvl="0"/>
            <a:r>
              <a:rPr lang="da-DK" dirty="0"/>
              <a:t>CLICK TO EDIT</a:t>
            </a:r>
          </a:p>
        </p:txBody>
      </p:sp>
      <p:sp>
        <p:nvSpPr>
          <p:cNvPr id="4" name="Pladsholder til dato 3"/>
          <p:cNvSpPr>
            <a:spLocks noGrp="1"/>
          </p:cNvSpPr>
          <p:nvPr>
            <p:ph type="dt" sz="half" idx="10"/>
          </p:nvPr>
        </p:nvSpPr>
        <p:spPr/>
        <p:txBody>
          <a:bodyPr/>
          <a:lstStyle/>
          <a:p>
            <a:fld id="{9508C704-2DF5-4732-B109-9F74C591B90E}" type="datetimeFigureOut">
              <a:rPr lang="da-DK" smtClean="0"/>
              <a:t>18-01-2018</a:t>
            </a:fld>
            <a:endParaRPr lang="da-DK"/>
          </a:p>
        </p:txBody>
      </p:sp>
      <p:sp>
        <p:nvSpPr>
          <p:cNvPr id="6" name="Pladsholder til diasnummer 5"/>
          <p:cNvSpPr>
            <a:spLocks noGrp="1"/>
          </p:cNvSpPr>
          <p:nvPr>
            <p:ph type="sldNum" sz="quarter" idx="12"/>
          </p:nvPr>
        </p:nvSpPr>
        <p:spPr>
          <a:xfrm>
            <a:off x="6553200" y="6356355"/>
            <a:ext cx="2133600" cy="365125"/>
          </a:xfrm>
          <a:prstGeom prst="rect">
            <a:avLst/>
          </a:prstGeom>
        </p:spPr>
        <p:txBody>
          <a:bodyPr/>
          <a:lstStyle/>
          <a:p>
            <a:fld id="{11D48F6D-FE4C-461E-A528-BE8B83015761}" type="slidenum">
              <a:rPr lang="da-DK" smtClean="0"/>
              <a:t>‹#›</a:t>
            </a:fld>
            <a:endParaRPr lang="da-DK"/>
          </a:p>
        </p:txBody>
      </p:sp>
    </p:spTree>
    <p:extLst>
      <p:ext uri="{BB962C8B-B14F-4D97-AF65-F5344CB8AC3E}">
        <p14:creationId xmlns:p14="http://schemas.microsoft.com/office/powerpoint/2010/main" val="10932512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objec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a-DK" dirty="0" err="1"/>
              <a:t>Click</a:t>
            </a:r>
            <a:r>
              <a:rPr lang="da-DK" dirty="0"/>
              <a:t> to </a:t>
            </a:r>
            <a:r>
              <a:rPr lang="da-DK" dirty="0" err="1"/>
              <a:t>edit</a:t>
            </a:r>
            <a:endParaRPr lang="da-DK" dirty="0"/>
          </a:p>
        </p:txBody>
      </p:sp>
      <p:sp>
        <p:nvSpPr>
          <p:cNvPr id="5" name="Pladsholder til dato 4"/>
          <p:cNvSpPr>
            <a:spLocks noGrp="1"/>
          </p:cNvSpPr>
          <p:nvPr>
            <p:ph type="dt" sz="half" idx="10"/>
          </p:nvPr>
        </p:nvSpPr>
        <p:spPr/>
        <p:txBody>
          <a:bodyPr/>
          <a:lstStyle/>
          <a:p>
            <a:fld id="{9508C704-2DF5-4732-B109-9F74C591B90E}" type="datetimeFigureOut">
              <a:rPr lang="da-DK" smtClean="0"/>
              <a:t>18-01-2018</a:t>
            </a:fld>
            <a:endParaRPr lang="da-DK"/>
          </a:p>
        </p:txBody>
      </p:sp>
      <p:sp>
        <p:nvSpPr>
          <p:cNvPr id="7" name="Pladsholder til diasnummer 6"/>
          <p:cNvSpPr>
            <a:spLocks noGrp="1"/>
          </p:cNvSpPr>
          <p:nvPr>
            <p:ph type="sldNum" sz="quarter" idx="12"/>
          </p:nvPr>
        </p:nvSpPr>
        <p:spPr>
          <a:xfrm>
            <a:off x="6553200" y="6356355"/>
            <a:ext cx="2133600" cy="365125"/>
          </a:xfrm>
          <a:prstGeom prst="rect">
            <a:avLst/>
          </a:prstGeom>
        </p:spPr>
        <p:txBody>
          <a:bodyPr/>
          <a:lstStyle/>
          <a:p>
            <a:fld id="{11D48F6D-FE4C-461E-A528-BE8B83015761}" type="slidenum">
              <a:rPr lang="da-DK" smtClean="0"/>
              <a:t>‹#›</a:t>
            </a:fld>
            <a:endParaRPr lang="da-DK"/>
          </a:p>
        </p:txBody>
      </p:sp>
      <p:sp>
        <p:nvSpPr>
          <p:cNvPr id="8" name="Pladsholder til indhold 2"/>
          <p:cNvSpPr>
            <a:spLocks noGrp="1"/>
          </p:cNvSpPr>
          <p:nvPr>
            <p:ph idx="1" hasCustomPrompt="1"/>
          </p:nvPr>
        </p:nvSpPr>
        <p:spPr>
          <a:xfrm>
            <a:off x="457201" y="1556795"/>
            <a:ext cx="3970784" cy="4118856"/>
          </a:xfrm>
        </p:spPr>
        <p:txBody>
          <a:bodyPr/>
          <a:lstStyle/>
          <a:p>
            <a:pPr lvl="0"/>
            <a:r>
              <a:rPr lang="da-DK" dirty="0" err="1"/>
              <a:t>Click</a:t>
            </a:r>
            <a:r>
              <a:rPr lang="da-DK" dirty="0"/>
              <a:t> to </a:t>
            </a:r>
            <a:r>
              <a:rPr lang="da-DK" dirty="0" err="1"/>
              <a:t>edit</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9" name="Pladsholder til indhold 2"/>
          <p:cNvSpPr>
            <a:spLocks noGrp="1"/>
          </p:cNvSpPr>
          <p:nvPr>
            <p:ph idx="13" hasCustomPrompt="1"/>
          </p:nvPr>
        </p:nvSpPr>
        <p:spPr>
          <a:xfrm>
            <a:off x="4716017" y="1556795"/>
            <a:ext cx="3970784" cy="4118856"/>
          </a:xfrm>
        </p:spPr>
        <p:txBody>
          <a:bodyPr/>
          <a:lstStyle/>
          <a:p>
            <a:pPr lvl="0"/>
            <a:r>
              <a:rPr lang="da-DK" dirty="0" err="1"/>
              <a:t>Click</a:t>
            </a:r>
            <a:r>
              <a:rPr lang="da-DK" dirty="0"/>
              <a:t> to </a:t>
            </a:r>
            <a:r>
              <a:rPr lang="da-DK" dirty="0" err="1"/>
              <a:t>edit</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Tree>
    <p:extLst>
      <p:ext uri="{BB962C8B-B14F-4D97-AF65-F5344CB8AC3E}">
        <p14:creationId xmlns:p14="http://schemas.microsoft.com/office/powerpoint/2010/main" val="218219737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ammenlign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a-DK" dirty="0" err="1"/>
              <a:t>Click</a:t>
            </a:r>
            <a:r>
              <a:rPr lang="da-DK" dirty="0"/>
              <a:t> to </a:t>
            </a:r>
            <a:r>
              <a:rPr lang="da-DK" dirty="0" err="1"/>
              <a:t>edit</a:t>
            </a:r>
            <a:endParaRPr lang="da-DK" dirty="0"/>
          </a:p>
        </p:txBody>
      </p:sp>
      <p:sp>
        <p:nvSpPr>
          <p:cNvPr id="3" name="Pladsholder til tekst 2"/>
          <p:cNvSpPr>
            <a:spLocks noGrp="1"/>
          </p:cNvSpPr>
          <p:nvPr>
            <p:ph type="body" idx="1" hasCustomPrompt="1"/>
          </p:nvPr>
        </p:nvSpPr>
        <p:spPr>
          <a:xfrm>
            <a:off x="457201" y="1535114"/>
            <a:ext cx="4040188" cy="639763"/>
          </a:xfrm>
        </p:spPr>
        <p:txBody>
          <a:bodyPr anchor="b">
            <a:normAutofit/>
          </a:bodyPr>
          <a:lstStyle>
            <a:lvl1pPr marL="0" indent="0">
              <a:buNone/>
              <a:defRPr sz="1350" b="1"/>
            </a:lvl1pPr>
            <a:lvl2pPr marL="342887" indent="0">
              <a:buNone/>
              <a:defRPr sz="1500" b="1"/>
            </a:lvl2pPr>
            <a:lvl3pPr marL="685773"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da-DK" dirty="0" err="1"/>
              <a:t>Click</a:t>
            </a:r>
            <a:r>
              <a:rPr lang="da-DK" dirty="0"/>
              <a:t> to </a:t>
            </a:r>
            <a:r>
              <a:rPr lang="da-DK" dirty="0" err="1"/>
              <a:t>edit</a:t>
            </a:r>
            <a:endParaRPr lang="da-DK" dirty="0"/>
          </a:p>
        </p:txBody>
      </p:sp>
      <p:sp>
        <p:nvSpPr>
          <p:cNvPr id="5" name="Pladsholder til tekst 4"/>
          <p:cNvSpPr>
            <a:spLocks noGrp="1"/>
          </p:cNvSpPr>
          <p:nvPr>
            <p:ph type="body" sz="quarter" idx="3" hasCustomPrompt="1"/>
          </p:nvPr>
        </p:nvSpPr>
        <p:spPr>
          <a:xfrm>
            <a:off x="4645030" y="1535114"/>
            <a:ext cx="4041776" cy="639763"/>
          </a:xfrm>
        </p:spPr>
        <p:txBody>
          <a:bodyPr anchor="b">
            <a:normAutofit/>
          </a:bodyPr>
          <a:lstStyle>
            <a:lvl1pPr marL="0" indent="0">
              <a:buNone/>
              <a:defRPr sz="1350" b="1">
                <a:solidFill>
                  <a:srgbClr val="211A52"/>
                </a:solidFill>
              </a:defRPr>
            </a:lvl1pPr>
            <a:lvl2pPr marL="342887" indent="0">
              <a:buNone/>
              <a:defRPr sz="1500" b="1"/>
            </a:lvl2pPr>
            <a:lvl3pPr marL="685773"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da-DK" dirty="0" err="1"/>
              <a:t>Click</a:t>
            </a:r>
            <a:r>
              <a:rPr lang="da-DK" dirty="0"/>
              <a:t> to </a:t>
            </a:r>
            <a:r>
              <a:rPr lang="da-DK" dirty="0" err="1"/>
              <a:t>edit</a:t>
            </a:r>
            <a:endParaRPr lang="da-DK" dirty="0"/>
          </a:p>
        </p:txBody>
      </p:sp>
      <p:sp>
        <p:nvSpPr>
          <p:cNvPr id="7" name="Pladsholder til dato 6"/>
          <p:cNvSpPr>
            <a:spLocks noGrp="1"/>
          </p:cNvSpPr>
          <p:nvPr>
            <p:ph type="dt" sz="half" idx="10"/>
          </p:nvPr>
        </p:nvSpPr>
        <p:spPr/>
        <p:txBody>
          <a:bodyPr/>
          <a:lstStyle/>
          <a:p>
            <a:fld id="{9508C704-2DF5-4732-B109-9F74C591B90E}" type="datetimeFigureOut">
              <a:rPr lang="da-DK" smtClean="0"/>
              <a:t>18-01-2018</a:t>
            </a:fld>
            <a:endParaRPr lang="da-DK"/>
          </a:p>
        </p:txBody>
      </p:sp>
      <p:sp>
        <p:nvSpPr>
          <p:cNvPr id="9" name="Pladsholder til diasnummer 8"/>
          <p:cNvSpPr>
            <a:spLocks noGrp="1"/>
          </p:cNvSpPr>
          <p:nvPr>
            <p:ph type="sldNum" sz="quarter" idx="12"/>
          </p:nvPr>
        </p:nvSpPr>
        <p:spPr>
          <a:xfrm>
            <a:off x="6553200" y="6356355"/>
            <a:ext cx="2133600" cy="365125"/>
          </a:xfrm>
          <a:prstGeom prst="rect">
            <a:avLst/>
          </a:prstGeom>
        </p:spPr>
        <p:txBody>
          <a:bodyPr/>
          <a:lstStyle/>
          <a:p>
            <a:fld id="{11D48F6D-FE4C-461E-A528-BE8B83015761}" type="slidenum">
              <a:rPr lang="da-DK" smtClean="0"/>
              <a:t>‹#›</a:t>
            </a:fld>
            <a:endParaRPr lang="da-DK"/>
          </a:p>
        </p:txBody>
      </p:sp>
      <p:sp>
        <p:nvSpPr>
          <p:cNvPr id="10" name="Pladsholder til indhold 2"/>
          <p:cNvSpPr>
            <a:spLocks noGrp="1"/>
          </p:cNvSpPr>
          <p:nvPr>
            <p:ph idx="13" hasCustomPrompt="1"/>
          </p:nvPr>
        </p:nvSpPr>
        <p:spPr>
          <a:xfrm>
            <a:off x="467545" y="2204867"/>
            <a:ext cx="4032448" cy="3470785"/>
          </a:xfrm>
        </p:spPr>
        <p:txBody>
          <a:bodyPr/>
          <a:lstStyle>
            <a:lvl1pPr>
              <a:defRPr>
                <a:solidFill>
                  <a:srgbClr val="54616E"/>
                </a:solidFill>
              </a:defRPr>
            </a:lvl1pPr>
            <a:lvl2pPr>
              <a:defRPr>
                <a:solidFill>
                  <a:srgbClr val="54616E"/>
                </a:solidFill>
              </a:defRPr>
            </a:lvl2pPr>
            <a:lvl3pPr>
              <a:defRPr>
                <a:solidFill>
                  <a:srgbClr val="54616E"/>
                </a:solidFill>
              </a:defRPr>
            </a:lvl3pPr>
            <a:lvl4pPr>
              <a:defRPr>
                <a:solidFill>
                  <a:srgbClr val="54616E"/>
                </a:solidFill>
              </a:defRPr>
            </a:lvl4pPr>
            <a:lvl5pPr>
              <a:defRPr>
                <a:solidFill>
                  <a:srgbClr val="54616E"/>
                </a:solidFill>
              </a:defRPr>
            </a:lvl5pPr>
          </a:lstStyle>
          <a:p>
            <a:pPr lvl="0"/>
            <a:r>
              <a:rPr lang="da-DK" dirty="0" err="1"/>
              <a:t>Click</a:t>
            </a:r>
            <a:r>
              <a:rPr lang="da-DK" dirty="0"/>
              <a:t> to </a:t>
            </a:r>
            <a:r>
              <a:rPr lang="da-DK" dirty="0" err="1"/>
              <a:t>edit</a:t>
            </a:r>
            <a:r>
              <a:rPr lang="da-DK" dirty="0"/>
              <a:t> master</a:t>
            </a:r>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11" name="Pladsholder til indhold 2"/>
          <p:cNvSpPr>
            <a:spLocks noGrp="1"/>
          </p:cNvSpPr>
          <p:nvPr>
            <p:ph idx="14" hasCustomPrompt="1"/>
          </p:nvPr>
        </p:nvSpPr>
        <p:spPr>
          <a:xfrm>
            <a:off x="4633665" y="2204867"/>
            <a:ext cx="4042792" cy="3470785"/>
          </a:xfrm>
        </p:spPr>
        <p:txBody>
          <a:bodyPr/>
          <a:lstStyle>
            <a:lvl1pPr>
              <a:defRPr>
                <a:solidFill>
                  <a:srgbClr val="54616E"/>
                </a:solidFill>
              </a:defRPr>
            </a:lvl1pPr>
            <a:lvl2pPr>
              <a:defRPr>
                <a:solidFill>
                  <a:srgbClr val="54616E"/>
                </a:solidFill>
              </a:defRPr>
            </a:lvl2pPr>
            <a:lvl3pPr>
              <a:defRPr>
                <a:solidFill>
                  <a:srgbClr val="54616E"/>
                </a:solidFill>
              </a:defRPr>
            </a:lvl3pPr>
            <a:lvl4pPr>
              <a:defRPr>
                <a:solidFill>
                  <a:srgbClr val="54616E"/>
                </a:solidFill>
              </a:defRPr>
            </a:lvl4pPr>
            <a:lvl5pPr>
              <a:defRPr>
                <a:solidFill>
                  <a:srgbClr val="54616E"/>
                </a:solidFill>
              </a:defRPr>
            </a:lvl5pPr>
          </a:lstStyle>
          <a:p>
            <a:pPr lvl="0"/>
            <a:r>
              <a:rPr lang="da-DK" dirty="0" err="1"/>
              <a:t>Click</a:t>
            </a:r>
            <a:r>
              <a:rPr lang="da-DK" dirty="0"/>
              <a:t> to </a:t>
            </a:r>
            <a:r>
              <a:rPr lang="da-DK" dirty="0" err="1"/>
              <a:t>edit</a:t>
            </a:r>
            <a:r>
              <a:rPr lang="da-DK" dirty="0"/>
              <a:t> master</a:t>
            </a:r>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Tree>
    <p:extLst>
      <p:ext uri="{BB962C8B-B14F-4D97-AF65-F5344CB8AC3E}">
        <p14:creationId xmlns:p14="http://schemas.microsoft.com/office/powerpoint/2010/main" val="29752190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a-DK" dirty="0" err="1"/>
              <a:t>Click</a:t>
            </a:r>
            <a:r>
              <a:rPr lang="da-DK" dirty="0"/>
              <a:t> to </a:t>
            </a:r>
            <a:r>
              <a:rPr lang="da-DK" dirty="0" err="1"/>
              <a:t>edit</a:t>
            </a:r>
            <a:endParaRPr lang="da-DK" dirty="0"/>
          </a:p>
        </p:txBody>
      </p:sp>
      <p:sp>
        <p:nvSpPr>
          <p:cNvPr id="3" name="Pladsholder til dato 2"/>
          <p:cNvSpPr>
            <a:spLocks noGrp="1"/>
          </p:cNvSpPr>
          <p:nvPr>
            <p:ph type="dt" sz="half" idx="10"/>
          </p:nvPr>
        </p:nvSpPr>
        <p:spPr/>
        <p:txBody>
          <a:bodyPr/>
          <a:lstStyle/>
          <a:p>
            <a:fld id="{9508C704-2DF5-4732-B109-9F74C591B90E}" type="datetimeFigureOut">
              <a:rPr lang="da-DK" smtClean="0"/>
              <a:t>18-01-2018</a:t>
            </a:fld>
            <a:endParaRPr lang="da-DK"/>
          </a:p>
        </p:txBody>
      </p:sp>
      <p:sp>
        <p:nvSpPr>
          <p:cNvPr id="5" name="Pladsholder til diasnummer 4"/>
          <p:cNvSpPr>
            <a:spLocks noGrp="1"/>
          </p:cNvSpPr>
          <p:nvPr>
            <p:ph type="sldNum" sz="quarter" idx="12"/>
          </p:nvPr>
        </p:nvSpPr>
        <p:spPr>
          <a:xfrm>
            <a:off x="6553200" y="6356355"/>
            <a:ext cx="2133600" cy="365125"/>
          </a:xfrm>
          <a:prstGeom prst="rect">
            <a:avLst/>
          </a:prstGeom>
        </p:spPr>
        <p:txBody>
          <a:bodyPr/>
          <a:lstStyle/>
          <a:p>
            <a:fld id="{11D48F6D-FE4C-461E-A528-BE8B83015761}" type="slidenum">
              <a:rPr lang="da-DK" smtClean="0"/>
              <a:t>‹#›</a:t>
            </a:fld>
            <a:endParaRPr lang="da-DK"/>
          </a:p>
        </p:txBody>
      </p:sp>
    </p:spTree>
    <p:extLst>
      <p:ext uri="{BB962C8B-B14F-4D97-AF65-F5344CB8AC3E}">
        <p14:creationId xmlns:p14="http://schemas.microsoft.com/office/powerpoint/2010/main" val="164177037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9508C704-2DF5-4732-B109-9F74C591B90E}" type="datetimeFigureOut">
              <a:rPr lang="da-DK" smtClean="0"/>
              <a:t>18-01-2018</a:t>
            </a:fld>
            <a:endParaRPr lang="da-DK"/>
          </a:p>
        </p:txBody>
      </p:sp>
      <p:sp>
        <p:nvSpPr>
          <p:cNvPr id="5" name="Pladsholder til diasnummer 5"/>
          <p:cNvSpPr txBox="1">
            <a:spLocks/>
          </p:cNvSpPr>
          <p:nvPr/>
        </p:nvSpPr>
        <p:spPr>
          <a:xfrm>
            <a:off x="8114794" y="6356355"/>
            <a:ext cx="1029206" cy="365125"/>
          </a:xfrm>
          <a:prstGeom prst="rect">
            <a:avLst/>
          </a:prstGeom>
        </p:spPr>
        <p:txBody>
          <a:bodyPr/>
          <a:ls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C21B04-1571-4B49-A0FB-1913C187A7B1}" type="slidenum">
              <a:rPr lang="da-DK" sz="1440" smtClean="0">
                <a:solidFill>
                  <a:schemeClr val="bg1">
                    <a:lumMod val="65000"/>
                  </a:schemeClr>
                </a:solidFill>
              </a:rPr>
              <a:pPr/>
              <a:t>‹#›</a:t>
            </a:fld>
            <a:r>
              <a:rPr lang="da-DK" sz="1440" dirty="0">
                <a:solidFill>
                  <a:schemeClr val="bg1">
                    <a:lumMod val="65000"/>
                  </a:schemeClr>
                </a:solidFill>
              </a:rPr>
              <a:t>/53</a:t>
            </a:r>
          </a:p>
        </p:txBody>
      </p:sp>
    </p:spTree>
    <p:extLst>
      <p:ext uri="{BB962C8B-B14F-4D97-AF65-F5344CB8AC3E}">
        <p14:creationId xmlns:p14="http://schemas.microsoft.com/office/powerpoint/2010/main" val="8560295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57203" y="273050"/>
            <a:ext cx="3008314" cy="1162051"/>
          </a:xfrm>
        </p:spPr>
        <p:txBody>
          <a:bodyPr anchor="b">
            <a:normAutofit/>
          </a:bodyPr>
          <a:lstStyle>
            <a:lvl1pPr algn="l">
              <a:defRPr sz="1350" b="1"/>
            </a:lvl1pPr>
          </a:lstStyle>
          <a:p>
            <a:r>
              <a:rPr lang="da-DK" dirty="0" err="1"/>
              <a:t>Click</a:t>
            </a:r>
            <a:r>
              <a:rPr lang="da-DK" dirty="0"/>
              <a:t> to </a:t>
            </a:r>
            <a:r>
              <a:rPr lang="da-DK" dirty="0" err="1"/>
              <a:t>edit</a:t>
            </a:r>
            <a:endParaRPr lang="da-DK" dirty="0"/>
          </a:p>
        </p:txBody>
      </p:sp>
      <p:sp>
        <p:nvSpPr>
          <p:cNvPr id="4" name="Pladsholder til tekst 3"/>
          <p:cNvSpPr>
            <a:spLocks noGrp="1"/>
          </p:cNvSpPr>
          <p:nvPr>
            <p:ph type="body" sz="half" idx="2" hasCustomPrompt="1"/>
          </p:nvPr>
        </p:nvSpPr>
        <p:spPr>
          <a:xfrm>
            <a:off x="457203" y="1435102"/>
            <a:ext cx="3008314" cy="4154138"/>
          </a:xfrm>
        </p:spPr>
        <p:txBody>
          <a:bodyPr>
            <a:normAutofit/>
          </a:bodyPr>
          <a:lstStyle>
            <a:lvl1pPr marL="0" indent="0">
              <a:buNone/>
              <a:defRPr sz="1350"/>
            </a:lvl1pPr>
            <a:lvl2pPr marL="342887" indent="0">
              <a:buNone/>
              <a:defRPr sz="900"/>
            </a:lvl2pPr>
            <a:lvl3pPr marL="685773" indent="0">
              <a:buNone/>
              <a:defRPr sz="750"/>
            </a:lvl3pPr>
            <a:lvl4pPr marL="1028659" indent="0">
              <a:buNone/>
              <a:defRPr sz="675"/>
            </a:lvl4pPr>
            <a:lvl5pPr marL="1371545" indent="0">
              <a:buNone/>
              <a:defRPr sz="675"/>
            </a:lvl5pPr>
            <a:lvl6pPr marL="1714432" indent="0">
              <a:buNone/>
              <a:defRPr sz="675"/>
            </a:lvl6pPr>
            <a:lvl7pPr marL="2057318" indent="0">
              <a:buNone/>
              <a:defRPr sz="675"/>
            </a:lvl7pPr>
            <a:lvl8pPr marL="2400204" indent="0">
              <a:buNone/>
              <a:defRPr sz="675"/>
            </a:lvl8pPr>
            <a:lvl9pPr marL="2743091" indent="0">
              <a:buNone/>
              <a:defRPr sz="675"/>
            </a:lvl9pPr>
          </a:lstStyle>
          <a:p>
            <a:pPr lvl="0"/>
            <a:r>
              <a:rPr lang="da-DK" dirty="0" err="1"/>
              <a:t>Click</a:t>
            </a:r>
            <a:r>
              <a:rPr lang="da-DK" dirty="0"/>
              <a:t> to </a:t>
            </a:r>
            <a:r>
              <a:rPr lang="da-DK" dirty="0" err="1"/>
              <a:t>edit</a:t>
            </a:r>
            <a:endParaRPr lang="da-DK" dirty="0"/>
          </a:p>
        </p:txBody>
      </p:sp>
      <p:sp>
        <p:nvSpPr>
          <p:cNvPr id="5" name="Pladsholder til dato 4"/>
          <p:cNvSpPr>
            <a:spLocks noGrp="1"/>
          </p:cNvSpPr>
          <p:nvPr>
            <p:ph type="dt" sz="half" idx="10"/>
          </p:nvPr>
        </p:nvSpPr>
        <p:spPr/>
        <p:txBody>
          <a:bodyPr/>
          <a:lstStyle/>
          <a:p>
            <a:fld id="{9508C704-2DF5-4732-B109-9F74C591B90E}" type="datetimeFigureOut">
              <a:rPr lang="da-DK" smtClean="0"/>
              <a:t>18-01-2018</a:t>
            </a:fld>
            <a:endParaRPr lang="da-DK"/>
          </a:p>
        </p:txBody>
      </p:sp>
      <p:sp>
        <p:nvSpPr>
          <p:cNvPr id="7" name="Pladsholder til diasnummer 6"/>
          <p:cNvSpPr>
            <a:spLocks noGrp="1"/>
          </p:cNvSpPr>
          <p:nvPr>
            <p:ph type="sldNum" sz="quarter" idx="12"/>
          </p:nvPr>
        </p:nvSpPr>
        <p:spPr>
          <a:xfrm>
            <a:off x="6553200" y="6356355"/>
            <a:ext cx="2133600" cy="365125"/>
          </a:xfrm>
          <a:prstGeom prst="rect">
            <a:avLst/>
          </a:prstGeom>
        </p:spPr>
        <p:txBody>
          <a:bodyPr/>
          <a:lstStyle/>
          <a:p>
            <a:fld id="{11D48F6D-FE4C-461E-A528-BE8B83015761}" type="slidenum">
              <a:rPr lang="da-DK" smtClean="0"/>
              <a:t>‹#›</a:t>
            </a:fld>
            <a:endParaRPr lang="da-DK"/>
          </a:p>
        </p:txBody>
      </p:sp>
      <p:sp>
        <p:nvSpPr>
          <p:cNvPr id="8" name="Pladsholder til indhold 2"/>
          <p:cNvSpPr>
            <a:spLocks noGrp="1"/>
          </p:cNvSpPr>
          <p:nvPr>
            <p:ph idx="1" hasCustomPrompt="1"/>
          </p:nvPr>
        </p:nvSpPr>
        <p:spPr>
          <a:xfrm>
            <a:off x="3635897" y="260650"/>
            <a:ext cx="4824536" cy="5328592"/>
          </a:xfrm>
        </p:spPr>
        <p:txBody>
          <a:bodyPr/>
          <a:lstStyle/>
          <a:p>
            <a:pPr lvl="0"/>
            <a:r>
              <a:rPr lang="da-DK" dirty="0" err="1"/>
              <a:t>Click</a:t>
            </a:r>
            <a:r>
              <a:rPr lang="da-DK" dirty="0"/>
              <a:t> to </a:t>
            </a:r>
            <a:r>
              <a:rPr lang="da-DK" dirty="0" err="1"/>
              <a:t>edit</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Tree>
    <p:extLst>
      <p:ext uri="{BB962C8B-B14F-4D97-AF65-F5344CB8AC3E}">
        <p14:creationId xmlns:p14="http://schemas.microsoft.com/office/powerpoint/2010/main" val="165804564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457200" y="274637"/>
            <a:ext cx="8229600" cy="1143000"/>
          </a:xfrm>
          <a:prstGeom prst="rect">
            <a:avLst/>
          </a:prstGeom>
        </p:spPr>
        <p:txBody>
          <a:bodyPr vert="horz" lIns="91440" tIns="45720" rIns="91440" bIns="45720" rtlCol="0" anchor="ctr">
            <a:normAutofit/>
          </a:bodyPr>
          <a:lstStyle/>
          <a:p>
            <a:r>
              <a:rPr lang="da-DK" dirty="0" err="1"/>
              <a:t>Click</a:t>
            </a:r>
            <a:r>
              <a:rPr lang="da-DK" dirty="0"/>
              <a:t> to </a:t>
            </a:r>
            <a:r>
              <a:rPr lang="da-DK" dirty="0" err="1"/>
              <a:t>edit</a:t>
            </a:r>
            <a:endParaRPr lang="da-DK" dirty="0"/>
          </a:p>
        </p:txBody>
      </p:sp>
      <p:sp>
        <p:nvSpPr>
          <p:cNvPr id="3" name="Pladsholder til tekst 2"/>
          <p:cNvSpPr>
            <a:spLocks noGrp="1"/>
          </p:cNvSpPr>
          <p:nvPr>
            <p:ph type="body" idx="1"/>
          </p:nvPr>
        </p:nvSpPr>
        <p:spPr>
          <a:xfrm>
            <a:off x="457200" y="1600205"/>
            <a:ext cx="8229600" cy="4161857"/>
          </a:xfrm>
          <a:prstGeom prst="rect">
            <a:avLst/>
          </a:prstGeom>
        </p:spPr>
        <p:txBody>
          <a:bodyPr vert="horz" lIns="91440" tIns="45720" rIns="91440" bIns="45720" rtlCol="0">
            <a:normAutofit/>
          </a:bodyPr>
          <a:lstStyle/>
          <a:p>
            <a:pPr lvl="0"/>
            <a:r>
              <a:rPr lang="da-DK" dirty="0" err="1"/>
              <a:t>Click</a:t>
            </a:r>
            <a:r>
              <a:rPr lang="da-DK" dirty="0"/>
              <a:t> to </a:t>
            </a:r>
            <a:r>
              <a:rPr lang="da-DK" dirty="0" err="1"/>
              <a:t>edit</a:t>
            </a:r>
            <a:r>
              <a:rPr lang="da-DK" dirty="0"/>
              <a:t> </a:t>
            </a:r>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4" name="Pladsholder til dato 3"/>
          <p:cNvSpPr>
            <a:spLocks noGrp="1"/>
          </p:cNvSpPr>
          <p:nvPr>
            <p:ph type="dt" sz="half" idx="2"/>
          </p:nvPr>
        </p:nvSpPr>
        <p:spPr>
          <a:xfrm>
            <a:off x="457200" y="6356355"/>
            <a:ext cx="2133600" cy="365125"/>
          </a:xfrm>
          <a:prstGeom prst="rect">
            <a:avLst/>
          </a:prstGeom>
        </p:spPr>
        <p:txBody>
          <a:bodyPr vert="horz" lIns="91440" tIns="45720" rIns="91440" bIns="45720" rtlCol="0" anchor="ctr"/>
          <a:lstStyle>
            <a:lvl1pPr algn="l">
              <a:defRPr sz="750">
                <a:solidFill>
                  <a:srgbClr val="54616E"/>
                </a:solidFill>
              </a:defRPr>
            </a:lvl1pPr>
          </a:lstStyle>
          <a:p>
            <a:fld id="{9508C704-2DF5-4732-B109-9F74C591B90E}" type="datetimeFigureOut">
              <a:rPr lang="da-DK" smtClean="0"/>
              <a:t>18-01-2018</a:t>
            </a:fld>
            <a:endParaRPr lang="da-DK"/>
          </a:p>
        </p:txBody>
      </p:sp>
      <p:pic>
        <p:nvPicPr>
          <p:cNvPr id="8" name="Billede 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31940" y="5762061"/>
            <a:ext cx="1224137" cy="1034298"/>
          </a:xfrm>
          <a:prstGeom prst="rect">
            <a:avLst/>
          </a:prstGeom>
        </p:spPr>
      </p:pic>
    </p:spTree>
    <p:extLst>
      <p:ext uri="{BB962C8B-B14F-4D97-AF65-F5344CB8AC3E}">
        <p14:creationId xmlns:p14="http://schemas.microsoft.com/office/powerpoint/2010/main" val="3001817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fade/>
  </p:transition>
  <p:txStyles>
    <p:titleStyle>
      <a:lvl1pPr algn="l" defTabSz="685773" rtl="0" eaLnBrk="1" latinLnBrk="0" hangingPunct="1">
        <a:spcBef>
          <a:spcPct val="0"/>
        </a:spcBef>
        <a:buNone/>
        <a:defRPr sz="1800" kern="1200" baseline="0">
          <a:solidFill>
            <a:srgbClr val="211A52"/>
          </a:solidFill>
          <a:latin typeface="+mj-lt"/>
          <a:ea typeface="+mj-ea"/>
          <a:cs typeface="+mj-cs"/>
        </a:defRPr>
      </a:lvl1pPr>
    </p:titleStyle>
    <p:bodyStyle>
      <a:lvl1pPr marL="257165" indent="-257165"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1pPr>
      <a:lvl2pPr marL="557190" indent="-214304"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2pPr>
      <a:lvl3pPr marL="857216"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3pPr>
      <a:lvl4pPr marL="1200102"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4pPr>
      <a:lvl5pPr marL="1542988"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5pPr>
      <a:lvl6pPr marL="1885874"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3"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da-DK"/>
      </a:defPPr>
      <a:lvl1pPr marL="0" algn="l" defTabSz="685773" rtl="0" eaLnBrk="1" latinLnBrk="0" hangingPunct="1">
        <a:defRPr sz="1350" kern="1200">
          <a:solidFill>
            <a:schemeClr val="tx1"/>
          </a:solidFill>
          <a:latin typeface="+mn-lt"/>
          <a:ea typeface="+mn-ea"/>
          <a:cs typeface="+mn-cs"/>
        </a:defRPr>
      </a:lvl1pPr>
      <a:lvl2pPr marL="342887" algn="l" defTabSz="685773" rtl="0" eaLnBrk="1" latinLnBrk="0" hangingPunct="1">
        <a:defRPr sz="1350" kern="1200">
          <a:solidFill>
            <a:schemeClr val="tx1"/>
          </a:solidFill>
          <a:latin typeface="+mn-lt"/>
          <a:ea typeface="+mn-ea"/>
          <a:cs typeface="+mn-cs"/>
        </a:defRPr>
      </a:lvl2pPr>
      <a:lvl3pPr marL="685773" algn="l" defTabSz="685773" rtl="0" eaLnBrk="1" latinLnBrk="0" hangingPunct="1">
        <a:defRPr sz="1350" kern="1200">
          <a:solidFill>
            <a:schemeClr val="tx1"/>
          </a:solidFill>
          <a:latin typeface="+mn-lt"/>
          <a:ea typeface="+mn-ea"/>
          <a:cs typeface="+mn-cs"/>
        </a:defRPr>
      </a:lvl3pPr>
      <a:lvl4pPr marL="1028659" algn="l" defTabSz="685773" rtl="0" eaLnBrk="1" latinLnBrk="0" hangingPunct="1">
        <a:defRPr sz="1350" kern="1200">
          <a:solidFill>
            <a:schemeClr val="tx1"/>
          </a:solidFill>
          <a:latin typeface="+mn-lt"/>
          <a:ea typeface="+mn-ea"/>
          <a:cs typeface="+mn-cs"/>
        </a:defRPr>
      </a:lvl4pPr>
      <a:lvl5pPr marL="1371545" algn="l" defTabSz="685773" rtl="0" eaLnBrk="1" latinLnBrk="0" hangingPunct="1">
        <a:defRPr sz="1350" kern="1200">
          <a:solidFill>
            <a:schemeClr val="tx1"/>
          </a:solidFill>
          <a:latin typeface="+mn-lt"/>
          <a:ea typeface="+mn-ea"/>
          <a:cs typeface="+mn-cs"/>
        </a:defRPr>
      </a:lvl5pPr>
      <a:lvl6pPr marL="1714432" algn="l" defTabSz="685773" rtl="0" eaLnBrk="1" latinLnBrk="0" hangingPunct="1">
        <a:defRPr sz="1350" kern="1200">
          <a:solidFill>
            <a:schemeClr val="tx1"/>
          </a:solidFill>
          <a:latin typeface="+mn-lt"/>
          <a:ea typeface="+mn-ea"/>
          <a:cs typeface="+mn-cs"/>
        </a:defRPr>
      </a:lvl6pPr>
      <a:lvl7pPr marL="2057318" algn="l" defTabSz="685773" rtl="0" eaLnBrk="1" latinLnBrk="0" hangingPunct="1">
        <a:defRPr sz="1350" kern="1200">
          <a:solidFill>
            <a:schemeClr val="tx1"/>
          </a:solidFill>
          <a:latin typeface="+mn-lt"/>
          <a:ea typeface="+mn-ea"/>
          <a:cs typeface="+mn-cs"/>
        </a:defRPr>
      </a:lvl7pPr>
      <a:lvl8pPr marL="2400204" algn="l" defTabSz="685773" rtl="0" eaLnBrk="1" latinLnBrk="0" hangingPunct="1">
        <a:defRPr sz="1350" kern="1200">
          <a:solidFill>
            <a:schemeClr val="tx1"/>
          </a:solidFill>
          <a:latin typeface="+mn-lt"/>
          <a:ea typeface="+mn-ea"/>
          <a:cs typeface="+mn-cs"/>
        </a:defRPr>
      </a:lvl8pPr>
      <a:lvl9pPr marL="2743091" algn="l" defTabSz="68577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00.png"/><Relationship Id="rId4" Type="http://schemas.openxmlformats.org/officeDocument/2006/relationships/image" Target="../media/image90.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60.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B5C69-6AB9-4FB4-8153-505109E413C7}"/>
              </a:ext>
            </a:extLst>
          </p:cNvPr>
          <p:cNvSpPr>
            <a:spLocks noGrp="1"/>
          </p:cNvSpPr>
          <p:nvPr>
            <p:ph type="ctrTitle"/>
          </p:nvPr>
        </p:nvSpPr>
        <p:spPr>
          <a:xfrm>
            <a:off x="681336" y="167780"/>
            <a:ext cx="7772400" cy="681086"/>
          </a:xfrm>
        </p:spPr>
        <p:txBody>
          <a:bodyPr>
            <a:normAutofit/>
          </a:bodyPr>
          <a:lstStyle/>
          <a:p>
            <a:r>
              <a:rPr lang="en-GB" dirty="0"/>
              <a:t>Fault detection in marine boilers </a:t>
            </a:r>
            <a:endParaRPr lang="da-DK" dirty="0"/>
          </a:p>
        </p:txBody>
      </p:sp>
      <p:sp>
        <p:nvSpPr>
          <p:cNvPr id="3" name="Subtitle 2">
            <a:extLst>
              <a:ext uri="{FF2B5EF4-FFF2-40B4-BE49-F238E27FC236}">
                <a16:creationId xmlns:a16="http://schemas.microsoft.com/office/drawing/2014/main" id="{962DA36E-96D8-493C-B8F1-7AA26F580794}"/>
              </a:ext>
            </a:extLst>
          </p:cNvPr>
          <p:cNvSpPr>
            <a:spLocks noGrp="1"/>
          </p:cNvSpPr>
          <p:nvPr>
            <p:ph type="subTitle" idx="1"/>
          </p:nvPr>
        </p:nvSpPr>
        <p:spPr>
          <a:xfrm>
            <a:off x="683568" y="4120278"/>
            <a:ext cx="7776864" cy="1180931"/>
          </a:xfrm>
        </p:spPr>
        <p:txBody>
          <a:bodyPr>
            <a:normAutofit/>
          </a:bodyPr>
          <a:lstStyle/>
          <a:p>
            <a:r>
              <a:rPr lang="en-GB" sz="1400" dirty="0"/>
              <a:t>Gruppe 935</a:t>
            </a:r>
          </a:p>
          <a:p>
            <a:r>
              <a:rPr lang="en-GB" sz="1400" dirty="0"/>
              <a:t>Ignacio Trojaola </a:t>
            </a:r>
            <a:r>
              <a:rPr lang="en-GB" sz="1400" dirty="0" err="1"/>
              <a:t>bolinaga</a:t>
            </a:r>
            <a:r>
              <a:rPr lang="en-GB" sz="1400" dirty="0"/>
              <a:t>, </a:t>
            </a:r>
            <a:r>
              <a:rPr lang="en-GB" sz="1400" dirty="0" err="1"/>
              <a:t>jesper</a:t>
            </a:r>
            <a:r>
              <a:rPr lang="en-GB" sz="1400" dirty="0"/>
              <a:t> Hove Jørgensen </a:t>
            </a:r>
          </a:p>
          <a:p>
            <a:r>
              <a:rPr lang="en-GB" sz="1400" dirty="0"/>
              <a:t>and Jonas Ørndrup nielsen</a:t>
            </a:r>
            <a:endParaRPr lang="da-DK" sz="1400" dirty="0"/>
          </a:p>
        </p:txBody>
      </p:sp>
      <p:pic>
        <p:nvPicPr>
          <p:cNvPr id="5" name="Billede 4">
            <a:extLst>
              <a:ext uri="{FF2B5EF4-FFF2-40B4-BE49-F238E27FC236}">
                <a16:creationId xmlns:a16="http://schemas.microsoft.com/office/drawing/2014/main" id="{92D0E951-3946-4CB2-A37E-F54A7C251EE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854" b="95829" l="973" r="97730">
                        <a14:foregroundMark x1="20541" y1="27231" x2="18919" y2="22364"/>
                        <a14:foregroundMark x1="20865" y1="22480" x2="17081" y2="25261"/>
                        <a14:foregroundMark x1="27351" y1="25261" x2="24000" y2="23523"/>
                        <a14:foregroundMark x1="24973" y1="23638" x2="29730" y2="19467"/>
                        <a14:foregroundMark x1="24108" y1="20046" x2="24108" y2="20046"/>
                        <a14:foregroundMark x1="17838" y1="22596" x2="18486" y2="23175"/>
                        <a14:foregroundMark x1="16757" y1="33256" x2="1297" y2="38355"/>
                        <a14:foregroundMark x1="6595" y1="35574" x2="10054" y2="21321"/>
                        <a14:foregroundMark x1="10054" y1="21321" x2="12649" y2="30707"/>
                        <a14:foregroundMark x1="12108" y1="22596" x2="5514" y2="25956"/>
                        <a14:foregroundMark x1="4432" y1="24913" x2="13514" y2="24681"/>
                        <a14:foregroundMark x1="40649" y1="15643" x2="45946" y2="2202"/>
                        <a14:foregroundMark x1="45946" y1="2202" x2="49730" y2="16338"/>
                        <a14:foregroundMark x1="49730" y1="16338" x2="49622" y2="16338"/>
                        <a14:foregroundMark x1="45081" y1="2086" x2="40432" y2="6489"/>
                        <a14:foregroundMark x1="46162" y1="3129" x2="48432" y2="2433"/>
                        <a14:foregroundMark x1="46270" y1="1854" x2="43135" y2="3592"/>
                        <a14:foregroundMark x1="41514" y1="5446" x2="42378" y2="6489"/>
                        <a14:foregroundMark x1="56541" y1="28158" x2="54595" y2="44032"/>
                        <a14:foregroundMark x1="54595" y1="44032" x2="56973" y2="29432"/>
                        <a14:foregroundMark x1="56973" y1="29432" x2="55351" y2="32445"/>
                        <a14:foregroundMark x1="44649" y1="3476" x2="40000" y2="16222"/>
                        <a14:foregroundMark x1="37514" y1="2086" x2="44757" y2="5330"/>
                        <a14:foregroundMark x1="18919" y1="87717" x2="30703" y2="96408"/>
                        <a14:foregroundMark x1="30703" y1="96408" x2="44973" y2="98146"/>
                        <a14:foregroundMark x1="44973" y1="98146" x2="57297" y2="91541"/>
                        <a14:foregroundMark x1="57297" y1="91541" x2="44000" y2="97914"/>
                        <a14:foregroundMark x1="44000" y1="97914" x2="28757" y2="94902"/>
                        <a14:foregroundMark x1="28757" y1="94902" x2="42811" y2="87717"/>
                        <a14:foregroundMark x1="42811" y1="87717" x2="27568" y2="89340"/>
                        <a14:foregroundMark x1="27568" y1="89340" x2="43243" y2="90498"/>
                        <a14:foregroundMark x1="43243" y1="90498" x2="29514" y2="92584"/>
                        <a14:foregroundMark x1="29514" y1="92584" x2="44541" y2="96292"/>
                        <a14:foregroundMark x1="44541" y1="96292" x2="32324" y2="92932"/>
                        <a14:foregroundMark x1="91459" y1="26304" x2="90811" y2="27694"/>
                        <a14:foregroundMark x1="90811" y1="27694" x2="89838" y2="22711"/>
                        <a14:foregroundMark x1="86811" y1="28505" x2="89081" y2="23638"/>
                        <a14:foregroundMark x1="85730" y1="28621" x2="86270" y2="29432"/>
                        <a14:foregroundMark x1="93405" y1="44032" x2="94919" y2="38007"/>
                        <a14:foregroundMark x1="89946" y1="23059" x2="91459" y2="25029"/>
                        <a14:foregroundMark x1="71027" y1="27810" x2="84865" y2="27115"/>
                        <a14:foregroundMark x1="84865" y1="27115" x2="80649" y2="32213"/>
                        <a14:foregroundMark x1="84649" y1="29432" x2="82054" y2="26651"/>
                        <a14:foregroundMark x1="91459" y1="25261" x2="90378" y2="25029"/>
                        <a14:foregroundMark x1="65189" y1="85863" x2="78919" y2="90035"/>
                        <a14:foregroundMark x1="78919" y1="90035" x2="92649" y2="89340"/>
                        <a14:foregroundMark x1="92649" y1="89340" x2="72000" y2="89571"/>
                        <a14:foregroundMark x1="65189" y1="93975" x2="92865" y2="95713"/>
                        <a14:foregroundMark x1="92865" y1="95713" x2="97514" y2="93511"/>
                        <a14:foregroundMark x1="51784" y1="94206" x2="15459" y2="93627"/>
                        <a14:foregroundMark x1="53297" y1="95944" x2="53838" y2="94438"/>
                        <a14:foregroundMark x1="90054" y1="48204" x2="86595" y2="46466"/>
                        <a14:foregroundMark x1="85946" y1="37775" x2="85946" y2="39977"/>
                        <a14:foregroundMark x1="87243" y1="21669" x2="91135" y2="26651"/>
                        <a14:foregroundMark x1="88216" y1="22480" x2="86811" y2="22827"/>
                        <a14:foregroundMark x1="90703" y1="89108" x2="97730" y2="86559"/>
                        <a14:foregroundMark x1="19135" y1="94786" x2="20432" y2="94206"/>
                      </a14:backgroundRemoval>
                    </a14:imgEffect>
                  </a14:imgLayer>
                </a14:imgProps>
              </a:ext>
              <a:ext uri="{28A0092B-C50C-407E-A947-70E740481C1C}">
                <a14:useLocalDpi xmlns:a14="http://schemas.microsoft.com/office/drawing/2010/main" val="0"/>
              </a:ext>
            </a:extLst>
          </a:blip>
          <a:stretch>
            <a:fillRect/>
          </a:stretch>
        </p:blipFill>
        <p:spPr>
          <a:xfrm>
            <a:off x="2815004" y="739808"/>
            <a:ext cx="3505063" cy="3270129"/>
          </a:xfrm>
          <a:prstGeom prst="rect">
            <a:avLst/>
          </a:prstGeom>
        </p:spPr>
      </p:pic>
    </p:spTree>
    <p:extLst>
      <p:ext uri="{BB962C8B-B14F-4D97-AF65-F5344CB8AC3E}">
        <p14:creationId xmlns:p14="http://schemas.microsoft.com/office/powerpoint/2010/main" val="370624643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918D08-11A0-48DF-9132-A37E7F2EE8DA}"/>
              </a:ext>
            </a:extLst>
          </p:cNvPr>
          <p:cNvSpPr>
            <a:spLocks noGrp="1"/>
          </p:cNvSpPr>
          <p:nvPr>
            <p:ph idx="1"/>
          </p:nvPr>
        </p:nvSpPr>
        <p:spPr/>
        <p:txBody>
          <a:bodyPr>
            <a:normAutofit lnSpcReduction="10000"/>
          </a:bodyPr>
          <a:lstStyle/>
          <a:p>
            <a:pPr marL="0" indent="0">
              <a:buNone/>
            </a:pPr>
            <a:r>
              <a:rPr lang="da-DK" dirty="0"/>
              <a:t>Jesper:</a:t>
            </a:r>
          </a:p>
          <a:p>
            <a:r>
              <a:rPr lang="da-DK" dirty="0" err="1"/>
              <a:t>Introduction</a:t>
            </a:r>
            <a:r>
              <a:rPr lang="da-DK" dirty="0"/>
              <a:t> </a:t>
            </a:r>
          </a:p>
          <a:p>
            <a:r>
              <a:rPr lang="da-DK" dirty="0"/>
              <a:t>Project and system </a:t>
            </a:r>
            <a:r>
              <a:rPr lang="da-DK" dirty="0" err="1"/>
              <a:t>description</a:t>
            </a:r>
            <a:r>
              <a:rPr lang="da-DK" dirty="0"/>
              <a:t> </a:t>
            </a:r>
          </a:p>
          <a:p>
            <a:r>
              <a:rPr lang="da-DK" dirty="0" err="1"/>
              <a:t>Typical</a:t>
            </a:r>
            <a:r>
              <a:rPr lang="da-DK" dirty="0"/>
              <a:t> </a:t>
            </a:r>
            <a:r>
              <a:rPr lang="da-DK" dirty="0" err="1"/>
              <a:t>faults</a:t>
            </a:r>
            <a:endParaRPr lang="da-DK" dirty="0"/>
          </a:p>
          <a:p>
            <a:r>
              <a:rPr lang="da-DK" dirty="0" err="1"/>
              <a:t>Fault</a:t>
            </a:r>
            <a:r>
              <a:rPr lang="da-DK" dirty="0"/>
              <a:t> </a:t>
            </a:r>
            <a:r>
              <a:rPr lang="da-DK" dirty="0" err="1"/>
              <a:t>analysis</a:t>
            </a:r>
            <a:r>
              <a:rPr lang="da-DK" dirty="0"/>
              <a:t> </a:t>
            </a:r>
            <a:r>
              <a:rPr lang="da-DK" dirty="0" err="1"/>
              <a:t>example</a:t>
            </a:r>
            <a:endParaRPr lang="da-DK" dirty="0"/>
          </a:p>
          <a:p>
            <a:pPr marL="0" indent="0">
              <a:buNone/>
            </a:pPr>
            <a:endParaRPr lang="en-GB" b="1" dirty="0"/>
          </a:p>
          <a:p>
            <a:pPr marL="0" indent="0">
              <a:buNone/>
            </a:pPr>
            <a:r>
              <a:rPr lang="en-GB" b="1" dirty="0"/>
              <a:t>Jonas:</a:t>
            </a:r>
          </a:p>
          <a:p>
            <a:r>
              <a:rPr lang="da-DK" b="1" dirty="0" err="1"/>
              <a:t>Fault</a:t>
            </a:r>
            <a:r>
              <a:rPr lang="da-DK" b="1" dirty="0"/>
              <a:t> </a:t>
            </a:r>
            <a:r>
              <a:rPr lang="da-DK" b="1" dirty="0" err="1"/>
              <a:t>detection</a:t>
            </a:r>
            <a:r>
              <a:rPr lang="da-DK" b="1" dirty="0"/>
              <a:t> </a:t>
            </a:r>
            <a:r>
              <a:rPr lang="da-DK" b="1" dirty="0" err="1"/>
              <a:t>concept</a:t>
            </a:r>
            <a:r>
              <a:rPr lang="da-DK" b="1" dirty="0"/>
              <a:t> </a:t>
            </a:r>
          </a:p>
          <a:p>
            <a:r>
              <a:rPr lang="da-DK" b="1" dirty="0" err="1"/>
              <a:t>Modelling</a:t>
            </a:r>
            <a:endParaRPr lang="da-DK" b="1" dirty="0"/>
          </a:p>
          <a:p>
            <a:r>
              <a:rPr lang="da-DK" b="1" dirty="0" err="1"/>
              <a:t>Closed</a:t>
            </a:r>
            <a:r>
              <a:rPr lang="da-DK" b="1" dirty="0"/>
              <a:t> loop </a:t>
            </a:r>
            <a:r>
              <a:rPr lang="da-DK" b="1" dirty="0" err="1"/>
              <a:t>identification</a:t>
            </a:r>
            <a:r>
              <a:rPr lang="da-DK" b="1" dirty="0"/>
              <a:t> with Hansen </a:t>
            </a:r>
            <a:r>
              <a:rPr lang="da-DK" b="1" dirty="0" err="1"/>
              <a:t>Scheme</a:t>
            </a:r>
            <a:endParaRPr lang="da-DK" b="1" dirty="0"/>
          </a:p>
          <a:p>
            <a:endParaRPr lang="en-GB" dirty="0"/>
          </a:p>
          <a:p>
            <a:pPr marL="0" indent="0">
              <a:buNone/>
            </a:pPr>
            <a:r>
              <a:rPr lang="en-GB" dirty="0"/>
              <a:t>Ignacio:</a:t>
            </a:r>
          </a:p>
          <a:p>
            <a:r>
              <a:rPr lang="en-GB" dirty="0"/>
              <a:t>Closed loop identification with grey box estimation</a:t>
            </a:r>
          </a:p>
          <a:p>
            <a:r>
              <a:rPr lang="en-GB" dirty="0"/>
              <a:t>Fault detection design</a:t>
            </a:r>
          </a:p>
          <a:p>
            <a:r>
              <a:rPr lang="en-GB" dirty="0"/>
              <a:t>Conclusion and future work</a:t>
            </a:r>
          </a:p>
        </p:txBody>
      </p:sp>
      <p:sp>
        <p:nvSpPr>
          <p:cNvPr id="3" name="Title 2">
            <a:extLst>
              <a:ext uri="{FF2B5EF4-FFF2-40B4-BE49-F238E27FC236}">
                <a16:creationId xmlns:a16="http://schemas.microsoft.com/office/drawing/2014/main" id="{6AFF3EE8-317F-4C5B-BC10-63C2ED8E5735}"/>
              </a:ext>
            </a:extLst>
          </p:cNvPr>
          <p:cNvSpPr>
            <a:spLocks noGrp="1"/>
          </p:cNvSpPr>
          <p:nvPr>
            <p:ph type="title"/>
          </p:nvPr>
        </p:nvSpPr>
        <p:spPr>
          <a:xfrm>
            <a:off x="457200" y="274637"/>
            <a:ext cx="8229600" cy="1143000"/>
          </a:xfrm>
        </p:spPr>
        <p:txBody>
          <a:bodyPr/>
          <a:lstStyle/>
          <a:p>
            <a:r>
              <a:rPr lang="en-GB" dirty="0"/>
              <a:t>Agenda</a:t>
            </a:r>
            <a:endParaRPr lang="da-DK" dirty="0"/>
          </a:p>
        </p:txBody>
      </p:sp>
    </p:spTree>
    <p:extLst>
      <p:ext uri="{BB962C8B-B14F-4D97-AF65-F5344CB8AC3E}">
        <p14:creationId xmlns:p14="http://schemas.microsoft.com/office/powerpoint/2010/main" val="4087362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CFD209-DD0E-4C27-AC5B-927550D3D05B}"/>
              </a:ext>
            </a:extLst>
          </p:cNvPr>
          <p:cNvSpPr>
            <a:spLocks noGrp="1"/>
          </p:cNvSpPr>
          <p:nvPr>
            <p:ph idx="1"/>
          </p:nvPr>
        </p:nvSpPr>
        <p:spPr/>
        <p:txBody>
          <a:bodyPr/>
          <a:lstStyle/>
          <a:p>
            <a:r>
              <a:rPr lang="en-GB" dirty="0"/>
              <a:t>What do we want?</a:t>
            </a:r>
          </a:p>
          <a:p>
            <a:pPr lvl="1"/>
            <a:r>
              <a:rPr lang="en-GB" dirty="0"/>
              <a:t>Should work for any vessel with OL boiler</a:t>
            </a:r>
          </a:p>
          <a:p>
            <a:pPr lvl="1"/>
            <a:r>
              <a:rPr lang="en-GB" dirty="0"/>
              <a:t>Should not make commissioning and use more complicated</a:t>
            </a:r>
          </a:p>
          <a:p>
            <a:pPr lvl="2"/>
            <a:r>
              <a:rPr lang="en-GB" dirty="0"/>
              <a:t>Automatic identification of the system</a:t>
            </a:r>
          </a:p>
          <a:p>
            <a:pPr lvl="2"/>
            <a:endParaRPr lang="en-GB" dirty="0"/>
          </a:p>
          <a:p>
            <a:pPr lvl="1"/>
            <a:r>
              <a:rPr lang="en-GB" dirty="0"/>
              <a:t>Avoid disturbance of steam output</a:t>
            </a:r>
          </a:p>
          <a:p>
            <a:pPr lvl="2"/>
            <a:r>
              <a:rPr lang="en-GB" dirty="0"/>
              <a:t>Passive fault detection</a:t>
            </a:r>
          </a:p>
          <a:p>
            <a:endParaRPr lang="en-GB" dirty="0"/>
          </a:p>
          <a:p>
            <a:r>
              <a:rPr lang="en-GB" dirty="0"/>
              <a:t>Fault detection method choice</a:t>
            </a:r>
          </a:p>
          <a:p>
            <a:pPr lvl="1"/>
            <a:r>
              <a:rPr lang="en-GB" dirty="0"/>
              <a:t>Process model based method robust to disturbances</a:t>
            </a:r>
          </a:p>
          <a:p>
            <a:pPr lvl="2"/>
            <a:r>
              <a:rPr lang="en-GB" dirty="0"/>
              <a:t>Unknown input observer</a:t>
            </a:r>
            <a:endParaRPr lang="da-DK" dirty="0"/>
          </a:p>
        </p:txBody>
      </p:sp>
      <p:sp>
        <p:nvSpPr>
          <p:cNvPr id="3" name="Title 2">
            <a:extLst>
              <a:ext uri="{FF2B5EF4-FFF2-40B4-BE49-F238E27FC236}">
                <a16:creationId xmlns:a16="http://schemas.microsoft.com/office/drawing/2014/main" id="{75104DDA-878A-4669-A181-C74D7F8A2849}"/>
              </a:ext>
            </a:extLst>
          </p:cNvPr>
          <p:cNvSpPr>
            <a:spLocks noGrp="1"/>
          </p:cNvSpPr>
          <p:nvPr>
            <p:ph type="title"/>
          </p:nvPr>
        </p:nvSpPr>
        <p:spPr/>
        <p:txBody>
          <a:bodyPr/>
          <a:lstStyle/>
          <a:p>
            <a:r>
              <a:rPr lang="en-GB" dirty="0"/>
              <a:t>Fault detection concept</a:t>
            </a:r>
            <a:endParaRPr lang="da-DK" dirty="0"/>
          </a:p>
        </p:txBody>
      </p:sp>
    </p:spTree>
    <p:extLst>
      <p:ext uri="{BB962C8B-B14F-4D97-AF65-F5344CB8AC3E}">
        <p14:creationId xmlns:p14="http://schemas.microsoft.com/office/powerpoint/2010/main" val="3559651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fade">
                                      <p:cBhvr>
                                        <p:cTn id="30" dur="500"/>
                                        <p:tgtEl>
                                          <p:spTgt spid="2">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animEffect transition="in" filter="fade">
                                      <p:cBhvr>
                                        <p:cTn id="45"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149E7C-AA2E-4A65-8011-1A94B4020A64}"/>
              </a:ext>
            </a:extLst>
          </p:cNvPr>
          <p:cNvPicPr>
            <a:picLocks noChangeAspect="1"/>
          </p:cNvPicPr>
          <p:nvPr/>
        </p:nvPicPr>
        <p:blipFill>
          <a:blip r:embed="rId2"/>
          <a:stretch>
            <a:fillRect/>
          </a:stretch>
        </p:blipFill>
        <p:spPr>
          <a:xfrm>
            <a:off x="292608" y="3891915"/>
            <a:ext cx="8394192" cy="1966304"/>
          </a:xfrm>
          <a:prstGeom prst="rect">
            <a:avLst/>
          </a:prstGeom>
        </p:spPr>
      </p:pic>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9347155-01DD-47A5-A3E5-538DB4AA989F}"/>
                  </a:ext>
                </a:extLst>
              </p:cNvPr>
              <p:cNvSpPr>
                <a:spLocks noGrp="1"/>
              </p:cNvSpPr>
              <p:nvPr>
                <p:ph idx="1"/>
              </p:nvPr>
            </p:nvSpPr>
            <p:spPr/>
            <p:txBody>
              <a:bodyPr/>
              <a:lstStyle/>
              <a:p>
                <a:r>
                  <a:rPr lang="en-GB" dirty="0"/>
                  <a:t>Model describing relation between input current,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𝑜𝑖𝑙</m:t>
                        </m:r>
                      </m:sub>
                    </m:sSub>
                  </m:oMath>
                </a14:m>
                <a:r>
                  <a:rPr lang="en-GB" dirty="0"/>
                  <a:t>, to the valve and output pressure,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3</m:t>
                            </m:r>
                          </m:sub>
                        </m:sSub>
                      </m:sub>
                    </m:sSub>
                  </m:oMath>
                </a14:m>
                <a:r>
                  <a:rPr lang="da-DK" dirty="0"/>
                  <a:t>, and flow, </a:t>
                </a:r>
                <a14:m>
                  <m:oMath xmlns:m="http://schemas.openxmlformats.org/officeDocument/2006/math">
                    <m:r>
                      <a:rPr lang="en-GB" b="0" i="1" smtClean="0">
                        <a:latin typeface="Cambria Math" panose="02040503050406030204" pitchFamily="18" charset="0"/>
                      </a:rPr>
                      <m:t>𝑞</m:t>
                    </m:r>
                  </m:oMath>
                </a14:m>
                <a:endParaRPr lang="da-DK" dirty="0"/>
              </a:p>
              <a:p>
                <a:r>
                  <a:rPr lang="en-GB" dirty="0"/>
                  <a:t>First from the valve opening degree, </a:t>
                </a:r>
                <a14:m>
                  <m:oMath xmlns:m="http://schemas.openxmlformats.org/officeDocument/2006/math">
                    <m:r>
                      <a:rPr lang="en-GB" b="0" i="1" smtClean="0">
                        <a:latin typeface="Cambria Math" panose="02040503050406030204" pitchFamily="18" charset="0"/>
                      </a:rPr>
                      <m:t>𝑂𝐷</m:t>
                    </m:r>
                  </m:oMath>
                </a14:m>
                <a:r>
                  <a:rPr lang="en-GB" dirty="0"/>
                  <a:t>, to the outputs</a:t>
                </a:r>
              </a:p>
              <a:p>
                <a:pPr marL="0" indent="0">
                  <a:buNone/>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Δ</m:t>
                      </m:r>
                      <m:r>
                        <a:rPr lang="en-GB" b="0" i="1" smtClean="0">
                          <a:latin typeface="Cambria Math" panose="02040503050406030204" pitchFamily="18" charset="0"/>
                        </a:rPr>
                        <m:t>𝑃</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1</m:t>
                              </m:r>
                            </m:sub>
                          </m:sSub>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5</m:t>
                              </m:r>
                            </m:sub>
                          </m:sSub>
                        </m:sub>
                      </m:sSub>
                      <m:r>
                        <a:rPr lang="en-GB" b="0" i="1" smtClean="0">
                          <a:latin typeface="Cambria Math" panose="02040503050406030204" pitchFamily="18" charset="0"/>
                        </a:rPr>
                        <m:t>=</m:t>
                      </m:r>
                      <m:r>
                        <m:rPr>
                          <m:sty m:val="p"/>
                        </m:rPr>
                        <a:rPr lang="en-GB" b="0" i="0" smtClean="0">
                          <a:latin typeface="Cambria Math" panose="02040503050406030204" pitchFamily="18" charset="0"/>
                        </a:rPr>
                        <m:t>Δ</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1</m:t>
                              </m:r>
                            </m:sub>
                          </m:sSub>
                        </m:sub>
                      </m:sSub>
                      <m:r>
                        <a:rPr lang="en-GB" b="0" i="1" smtClean="0">
                          <a:latin typeface="Cambria Math" panose="02040503050406030204" pitchFamily="18" charset="0"/>
                        </a:rPr>
                        <m:t>+</m:t>
                      </m:r>
                      <m:r>
                        <m:rPr>
                          <m:sty m:val="p"/>
                        </m:rPr>
                        <a:rPr lang="en-GB" b="0" i="0" smtClean="0">
                          <a:latin typeface="Cambria Math" panose="02040503050406030204" pitchFamily="18" charset="0"/>
                        </a:rPr>
                        <m:t>Δ</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2</m:t>
                              </m:r>
                            </m:sub>
                          </m:sSub>
                        </m:sub>
                      </m:sSub>
                      <m:r>
                        <a:rPr lang="en-GB" b="0" i="1" smtClean="0">
                          <a:latin typeface="Cambria Math" panose="02040503050406030204" pitchFamily="18" charset="0"/>
                        </a:rPr>
                        <m:t>+</m:t>
                      </m:r>
                      <m:r>
                        <m:rPr>
                          <m:sty m:val="p"/>
                        </m:rPr>
                        <a:rPr lang="en-GB" b="0" i="0" smtClean="0">
                          <a:latin typeface="Cambria Math" panose="02040503050406030204" pitchFamily="18" charset="0"/>
                        </a:rPr>
                        <m:t>Δ</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3</m:t>
                              </m:r>
                            </m:sub>
                          </m:sSub>
                        </m:sub>
                      </m:sSub>
                      <m:r>
                        <a:rPr lang="en-GB" b="0" i="1" smtClean="0">
                          <a:latin typeface="Cambria Math" panose="02040503050406030204" pitchFamily="18" charset="0"/>
                        </a:rPr>
                        <m:t>+</m:t>
                      </m:r>
                      <m:r>
                        <m:rPr>
                          <m:sty m:val="p"/>
                        </m:rPr>
                        <a:rPr lang="en-GB" b="0" i="0" smtClean="0">
                          <a:latin typeface="Cambria Math" panose="02040503050406030204" pitchFamily="18" charset="0"/>
                        </a:rPr>
                        <m:t>Δ</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4</m:t>
                              </m:r>
                            </m:sub>
                          </m:sSub>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eqArr>
                        <m:eqArrPr>
                          <m:ctrlPr>
                            <a:rPr lang="en-GB" b="0" i="1" smtClean="0">
                              <a:latin typeface="Cambria Math" panose="02040503050406030204" pitchFamily="18" charset="0"/>
                            </a:rPr>
                          </m:ctrlPr>
                        </m:eqArrPr>
                        <m:e>
                          <m:r>
                            <m:rPr>
                              <m:sty m:val="p"/>
                            </m:rPr>
                            <a:rPr lang="en-GB" b="0" i="0" smtClean="0">
                              <a:latin typeface="Cambria Math" panose="02040503050406030204" pitchFamily="18" charset="0"/>
                            </a:rPr>
                            <m:t>Δ</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𝑝𝑖𝑝𝑒</m:t>
                              </m:r>
                            </m:sub>
                          </m:sSub>
                          <m:r>
                            <a:rPr lang="en-GB" b="0" i="1" smtClean="0">
                              <a:latin typeface="Cambria Math" panose="02040503050406030204" pitchFamily="18" charset="0"/>
                            </a:rPr>
                            <m:t>&amp;=</m:t>
                          </m:r>
                          <m:r>
                            <a:rPr lang="en-GB" b="0" i="1" smtClean="0">
                              <a:latin typeface="Cambria Math" panose="02040503050406030204" pitchFamily="18" charset="0"/>
                            </a:rPr>
                            <m:t>𝐽</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𝑞</m:t>
                              </m:r>
                            </m:e>
                          </m:acc>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𝐶</m:t>
                              </m:r>
                            </m:e>
                            <m:sub>
                              <m:r>
                                <a:rPr lang="en-GB" b="0" i="1" dirty="0" smtClean="0">
                                  <a:latin typeface="Cambria Math" panose="02040503050406030204" pitchFamily="18" charset="0"/>
                                </a:rPr>
                                <m:t>𝑝</m:t>
                              </m:r>
                            </m:sub>
                          </m:sSub>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𝑞</m:t>
                              </m:r>
                            </m:e>
                            <m:sup>
                              <m:r>
                                <a:rPr lang="en-GB" b="0" i="1" dirty="0" smtClean="0">
                                  <a:latin typeface="Cambria Math" panose="02040503050406030204" pitchFamily="18" charset="0"/>
                                </a:rPr>
                                <m:t>2</m:t>
                              </m:r>
                            </m:sup>
                          </m:sSup>
                          <m:r>
                            <a:rPr lang="en-GB" b="0" i="1" dirty="0" smtClean="0">
                              <a:latin typeface="Cambria Math" panose="02040503050406030204" pitchFamily="18" charset="0"/>
                            </a:rPr>
                            <m:t>+</m:t>
                          </m:r>
                          <m:r>
                            <m:rPr>
                              <m:sty m:val="p"/>
                            </m:rPr>
                            <a:rPr lang="en-GB" b="0" i="0" dirty="0" smtClean="0">
                              <a:latin typeface="Cambria Math" panose="02040503050406030204" pitchFamily="18" charset="0"/>
                            </a:rPr>
                            <m:t>Δ</m:t>
                          </m:r>
                          <m:r>
                            <a:rPr lang="en-GB" b="0" i="1" dirty="0" smtClean="0">
                              <a:latin typeface="Cambria Math" panose="02040503050406030204" pitchFamily="18" charset="0"/>
                            </a:rPr>
                            <m:t>𝑧</m:t>
                          </m:r>
                        </m:e>
                        <m:e>
                          <m:r>
                            <m:rPr>
                              <m:sty m:val="p"/>
                            </m:rPr>
                            <a:rPr lang="en-GB" b="0" i="0" smtClean="0">
                              <a:latin typeface="Cambria Math" panose="02040503050406030204" pitchFamily="18" charset="0"/>
                            </a:rPr>
                            <m:t>Δ</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𝑣𝑎𝑙𝑣𝑒</m:t>
                              </m:r>
                            </m:sub>
                          </m:sSub>
                          <m:r>
                            <a:rPr lang="en-GB" b="0" i="1" smtClean="0">
                              <a:latin typeface="Cambria Math" panose="02040503050406030204" pitchFamily="18" charset="0"/>
                            </a:rPr>
                            <m:t>&amp;=</m:t>
                          </m:r>
                          <m:f>
                            <m:fPr>
                              <m:ctrlPr>
                                <a:rPr lang="en-GB" b="0" i="1" smtClean="0">
                                  <a:latin typeface="Cambria Math" panose="02040503050406030204" pitchFamily="18" charset="0"/>
                                </a:rPr>
                              </m:ctrlPr>
                            </m:fPr>
                            <m:num>
                              <m:r>
                                <a:rPr lang="en-GB" b="0" i="1" smtClean="0">
                                  <a:latin typeface="Cambria Math" panose="02040503050406030204" pitchFamily="18" charset="0"/>
                                </a:rPr>
                                <m:t>𝜌</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𝜌</m:t>
                                  </m:r>
                                </m:e>
                                <m:sub>
                                  <m:r>
                                    <a:rPr lang="en-GB" b="0" i="1" smtClean="0">
                                      <a:latin typeface="Cambria Math" panose="02040503050406030204" pitchFamily="18" charset="0"/>
                                    </a:rPr>
                                    <m:t>𝑤</m:t>
                                  </m:r>
                                </m:sub>
                              </m:sSub>
                            </m:num>
                            <m:den>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𝐶</m:t>
                                  </m:r>
                                </m:e>
                                <m:sub>
                                  <m:r>
                                    <a:rPr lang="en-GB" b="0" i="1" smtClean="0">
                                      <a:latin typeface="Cambria Math" panose="02040503050406030204" pitchFamily="18" charset="0"/>
                                    </a:rPr>
                                    <m:t>𝑣</m:t>
                                  </m:r>
                                </m:sub>
                                <m:sup>
                                  <m:r>
                                    <a:rPr lang="en-GB" b="0" i="1" smtClean="0">
                                      <a:latin typeface="Cambria Math" panose="02040503050406030204" pitchFamily="18" charset="0"/>
                                    </a:rPr>
                                    <m:t>2</m:t>
                                  </m:r>
                                </m:sup>
                              </m:sSubSup>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𝑂𝐷</m:t>
                                      </m:r>
                                    </m:e>
                                  </m:d>
                                </m:e>
                                <m:sup>
                                  <m:r>
                                    <a:rPr lang="en-GB" b="0" i="1" smtClean="0">
                                      <a:latin typeface="Cambria Math" panose="02040503050406030204" pitchFamily="18" charset="0"/>
                                    </a:rPr>
                                    <m:t>2</m:t>
                                  </m:r>
                                </m:sup>
                              </m:sSup>
                            </m:den>
                          </m:f>
                          <m:sSup>
                            <m:sSupPr>
                              <m:ctrlPr>
                                <a:rPr lang="en-GB" b="0" i="1" smtClean="0">
                                  <a:latin typeface="Cambria Math" panose="02040503050406030204" pitchFamily="18" charset="0"/>
                                </a:rPr>
                              </m:ctrlPr>
                            </m:sSupPr>
                            <m:e>
                              <m:r>
                                <a:rPr lang="en-GB" b="0" i="1" smtClean="0">
                                  <a:latin typeface="Cambria Math" panose="02040503050406030204" pitchFamily="18" charset="0"/>
                                </a:rPr>
                                <m:t>𝑞</m:t>
                              </m:r>
                            </m:e>
                            <m:sup>
                              <m:r>
                                <a:rPr lang="en-GB" b="0" i="1" smtClean="0">
                                  <a:latin typeface="Cambria Math" panose="02040503050406030204" pitchFamily="18" charset="0"/>
                                </a:rPr>
                                <m:t>2</m:t>
                              </m:r>
                            </m:sup>
                          </m:sSup>
                        </m:e>
                        <m:e>
                          <m:r>
                            <m:rPr>
                              <m:sty m:val="p"/>
                            </m:rPr>
                            <a:rPr lang="en-GB" b="0" i="0" smtClean="0">
                              <a:latin typeface="Cambria Math" panose="02040503050406030204" pitchFamily="18" charset="0"/>
                            </a:rPr>
                            <m:t>Δ</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𝑛𝑜𝑧𝑧𝑙𝑒</m:t>
                              </m:r>
                            </m:sub>
                          </m:sSub>
                          <m:r>
                            <a:rPr lang="en-GB" b="0" i="1" smtClean="0">
                              <a:latin typeface="Cambria Math" panose="02040503050406030204" pitchFamily="18" charset="0"/>
                            </a:rPr>
                            <m:t>&amp;=</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sSup>
                                <m:sSupPr>
                                  <m:ctrlPr>
                                    <a:rPr lang="en-GB" b="0" i="1" smtClean="0">
                                      <a:latin typeface="Cambria Math" panose="02040503050406030204" pitchFamily="18" charset="0"/>
                                    </a:rPr>
                                  </m:ctrlPr>
                                </m:sSupPr>
                                <m:e>
                                  <m:r>
                                    <a:rPr lang="en-GB" b="0" i="1" smtClean="0">
                                      <a:latin typeface="Cambria Math" panose="02040503050406030204" pitchFamily="18" charset="0"/>
                                    </a:rPr>
                                    <m:t>𝐾</m:t>
                                  </m:r>
                                </m:e>
                                <m:sup>
                                  <m:r>
                                    <a:rPr lang="en-GB" b="0" i="1" smtClean="0">
                                      <a:latin typeface="Cambria Math" panose="02040503050406030204" pitchFamily="18" charset="0"/>
                                    </a:rPr>
                                    <m:t>2</m:t>
                                  </m:r>
                                </m:sup>
                              </m:sSup>
                            </m:den>
                          </m:f>
                          <m:sSup>
                            <m:sSupPr>
                              <m:ctrlPr>
                                <a:rPr lang="en-GB" b="0" i="1" smtClean="0">
                                  <a:latin typeface="Cambria Math" panose="02040503050406030204" pitchFamily="18" charset="0"/>
                                </a:rPr>
                              </m:ctrlPr>
                            </m:sSupPr>
                            <m:e>
                              <m:r>
                                <a:rPr lang="en-GB" b="0" i="1" smtClean="0">
                                  <a:latin typeface="Cambria Math" panose="02040503050406030204" pitchFamily="18" charset="0"/>
                                </a:rPr>
                                <m:t>𝑞</m:t>
                              </m:r>
                            </m:e>
                            <m:sup>
                              <m:r>
                                <a:rPr lang="en-GB" b="0" i="1" smtClean="0">
                                  <a:latin typeface="Cambria Math" panose="02040503050406030204" pitchFamily="18" charset="0"/>
                                </a:rPr>
                                <m:t>2</m:t>
                              </m:r>
                            </m:sup>
                          </m:sSup>
                        </m:e>
                      </m:eqArr>
                    </m:oMath>
                  </m:oMathPara>
                </a14:m>
                <a:endParaRPr lang="en-GB" dirty="0"/>
              </a:p>
              <a:p>
                <a:r>
                  <a:rPr lang="en-GB" dirty="0"/>
                  <a:t>Unknown input observer is linear </a:t>
                </a:r>
                <a:r>
                  <a:rPr lang="en-GB" dirty="0">
                    <a:sym typeface="Wingdings" panose="05000000000000000000" pitchFamily="2" charset="2"/>
                  </a:rPr>
                  <a:t> </a:t>
                </a:r>
                <a:r>
                  <a:rPr lang="en-GB" dirty="0"/>
                  <a:t>Linearized model</a:t>
                </a:r>
                <a:endParaRPr lang="da-DK" dirty="0"/>
              </a:p>
            </p:txBody>
          </p:sp>
        </mc:Choice>
        <mc:Fallback xmlns="">
          <p:sp>
            <p:nvSpPr>
              <p:cNvPr id="2" name="Content Placeholder 1">
                <a:extLst>
                  <a:ext uri="{FF2B5EF4-FFF2-40B4-BE49-F238E27FC236}">
                    <a16:creationId xmlns:a16="http://schemas.microsoft.com/office/drawing/2014/main" id="{D9347155-01DD-47A5-A3E5-538DB4AA989F}"/>
                  </a:ext>
                </a:extLst>
              </p:cNvPr>
              <p:cNvSpPr>
                <a:spLocks noGrp="1" noRot="1" noChangeAspect="1" noMove="1" noResize="1" noEditPoints="1" noAdjustHandles="1" noChangeArrowheads="1" noChangeShapeType="1" noTextEdit="1"/>
              </p:cNvSpPr>
              <p:nvPr>
                <p:ph idx="1"/>
              </p:nvPr>
            </p:nvSpPr>
            <p:spPr>
              <a:blipFill>
                <a:blip r:embed="rId3"/>
                <a:stretch>
                  <a:fillRect l="-222" t="-449"/>
                </a:stretch>
              </a:blipFill>
            </p:spPr>
            <p:txBody>
              <a:bodyPr/>
              <a:lstStyle/>
              <a:p>
                <a:r>
                  <a:rPr lang="da-DK">
                    <a:noFill/>
                  </a:rPr>
                  <a:t> </a:t>
                </a:r>
              </a:p>
            </p:txBody>
          </p:sp>
        </mc:Fallback>
      </mc:AlternateContent>
      <p:sp>
        <p:nvSpPr>
          <p:cNvPr id="3" name="Title 2">
            <a:extLst>
              <a:ext uri="{FF2B5EF4-FFF2-40B4-BE49-F238E27FC236}">
                <a16:creationId xmlns:a16="http://schemas.microsoft.com/office/drawing/2014/main" id="{6BF29A75-17AD-417C-BB1F-8994C7E534C8}"/>
              </a:ext>
            </a:extLst>
          </p:cNvPr>
          <p:cNvSpPr>
            <a:spLocks noGrp="1"/>
          </p:cNvSpPr>
          <p:nvPr>
            <p:ph type="title"/>
          </p:nvPr>
        </p:nvSpPr>
        <p:spPr/>
        <p:txBody>
          <a:bodyPr/>
          <a:lstStyle/>
          <a:p>
            <a:r>
              <a:rPr lang="en-GB" dirty="0"/>
              <a:t>Modelling of oil feed system</a:t>
            </a:r>
            <a:endParaRPr lang="da-DK" dirty="0"/>
          </a:p>
        </p:txBody>
      </p:sp>
    </p:spTree>
    <p:extLst>
      <p:ext uri="{BB962C8B-B14F-4D97-AF65-F5344CB8AC3E}">
        <p14:creationId xmlns:p14="http://schemas.microsoft.com/office/powerpoint/2010/main" val="1967052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4973ED3-9C9B-4BB8-AED1-502559079D76}"/>
                  </a:ext>
                </a:extLst>
              </p:cNvPr>
              <p:cNvSpPr>
                <a:spLocks noGrp="1"/>
              </p:cNvSpPr>
              <p:nvPr>
                <p:ph idx="1"/>
              </p:nvPr>
            </p:nvSpPr>
            <p:spPr/>
            <p:txBody>
              <a:bodyPr/>
              <a:lstStyle/>
              <a:p>
                <a:r>
                  <a:rPr lang="en-GB" dirty="0"/>
                  <a:t>Modelled in two parts</a:t>
                </a:r>
              </a:p>
              <a:p>
                <a:pPr lvl="1"/>
                <a:r>
                  <a:rPr lang="en-GB" dirty="0"/>
                  <a:t>From opening degree, </a:t>
                </a:r>
                <a14:m>
                  <m:oMath xmlns:m="http://schemas.openxmlformats.org/officeDocument/2006/math">
                    <m:r>
                      <a:rPr lang="en-GB" i="1">
                        <a:latin typeface="Cambria Math" panose="02040503050406030204" pitchFamily="18" charset="0"/>
                      </a:rPr>
                      <m:t>𝑂𝐷</m:t>
                    </m:r>
                  </m:oMath>
                </a14:m>
                <a:r>
                  <a:rPr lang="da-DK" dirty="0"/>
                  <a:t>, to output</a:t>
                </a:r>
              </a:p>
              <a:p>
                <a:pPr lvl="1"/>
                <a:r>
                  <a:rPr lang="en-GB" dirty="0"/>
                  <a:t>From input current,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𝑜𝑖𝑙</m:t>
                        </m:r>
                      </m:sub>
                    </m:sSub>
                  </m:oMath>
                </a14:m>
                <a:r>
                  <a:rPr lang="da-DK" dirty="0"/>
                  <a:t>, to </a:t>
                </a:r>
                <a:r>
                  <a:rPr lang="da-DK" dirty="0" err="1"/>
                  <a:t>opening</a:t>
                </a:r>
                <a:r>
                  <a:rPr lang="da-DK" dirty="0"/>
                  <a:t> </a:t>
                </a:r>
                <a:r>
                  <a:rPr lang="da-DK" dirty="0" err="1"/>
                  <a:t>degree</a:t>
                </a:r>
                <a:endParaRPr lang="da-DK" dirty="0"/>
              </a:p>
              <a:p>
                <a:endParaRPr lang="da-DK" dirty="0"/>
              </a:p>
            </p:txBody>
          </p:sp>
        </mc:Choice>
        <mc:Fallback xmlns="">
          <p:sp>
            <p:nvSpPr>
              <p:cNvPr id="2" name="Content Placeholder 1">
                <a:extLst>
                  <a:ext uri="{FF2B5EF4-FFF2-40B4-BE49-F238E27FC236}">
                    <a16:creationId xmlns:a16="http://schemas.microsoft.com/office/drawing/2014/main" id="{94973ED3-9C9B-4BB8-AED1-502559079D76}"/>
                  </a:ext>
                </a:extLst>
              </p:cNvPr>
              <p:cNvSpPr>
                <a:spLocks noGrp="1" noRot="1" noChangeAspect="1" noMove="1" noResize="1" noEditPoints="1" noAdjustHandles="1" noChangeArrowheads="1" noChangeShapeType="1" noTextEdit="1"/>
              </p:cNvSpPr>
              <p:nvPr>
                <p:ph idx="1"/>
              </p:nvPr>
            </p:nvSpPr>
            <p:spPr>
              <a:blipFill>
                <a:blip r:embed="rId2"/>
                <a:stretch>
                  <a:fillRect l="-222" t="-449"/>
                </a:stretch>
              </a:blipFill>
            </p:spPr>
            <p:txBody>
              <a:bodyPr/>
              <a:lstStyle/>
              <a:p>
                <a:r>
                  <a:rPr lang="da-DK">
                    <a:noFill/>
                  </a:rPr>
                  <a:t> </a:t>
                </a:r>
              </a:p>
            </p:txBody>
          </p:sp>
        </mc:Fallback>
      </mc:AlternateContent>
      <p:sp>
        <p:nvSpPr>
          <p:cNvPr id="3" name="Title 2">
            <a:extLst>
              <a:ext uri="{FF2B5EF4-FFF2-40B4-BE49-F238E27FC236}">
                <a16:creationId xmlns:a16="http://schemas.microsoft.com/office/drawing/2014/main" id="{6DD6396C-C2EA-4528-9D9B-D02FEF597BCD}"/>
              </a:ext>
            </a:extLst>
          </p:cNvPr>
          <p:cNvSpPr>
            <a:spLocks noGrp="1"/>
          </p:cNvSpPr>
          <p:nvPr>
            <p:ph type="title"/>
          </p:nvPr>
        </p:nvSpPr>
        <p:spPr/>
        <p:txBody>
          <a:bodyPr/>
          <a:lstStyle/>
          <a:p>
            <a:r>
              <a:rPr lang="en-GB" dirty="0"/>
              <a:t>Modelling of oil feed system</a:t>
            </a:r>
            <a:endParaRPr lang="da-DK" dirty="0"/>
          </a:p>
        </p:txBody>
      </p:sp>
      <p:pic>
        <p:nvPicPr>
          <p:cNvPr id="5" name="Picture 4">
            <a:extLst>
              <a:ext uri="{FF2B5EF4-FFF2-40B4-BE49-F238E27FC236}">
                <a16:creationId xmlns:a16="http://schemas.microsoft.com/office/drawing/2014/main" id="{C76003C0-386D-47F6-845F-8160B4B28032}"/>
              </a:ext>
            </a:extLst>
          </p:cNvPr>
          <p:cNvPicPr>
            <a:picLocks noChangeAspect="1"/>
          </p:cNvPicPr>
          <p:nvPr/>
        </p:nvPicPr>
        <p:blipFill>
          <a:blip r:embed="rId3"/>
          <a:stretch>
            <a:fillRect/>
          </a:stretch>
        </p:blipFill>
        <p:spPr>
          <a:xfrm>
            <a:off x="0" y="2729330"/>
            <a:ext cx="9144000" cy="2862379"/>
          </a:xfrm>
          <a:prstGeom prst="rect">
            <a:avLst/>
          </a:prstGeom>
        </p:spPr>
      </p:pic>
      <p:sp>
        <p:nvSpPr>
          <p:cNvPr id="6" name="Rectangle 5">
            <a:extLst>
              <a:ext uri="{FF2B5EF4-FFF2-40B4-BE49-F238E27FC236}">
                <a16:creationId xmlns:a16="http://schemas.microsoft.com/office/drawing/2014/main" id="{B5843A27-3B70-4651-8585-CDE377532390}"/>
              </a:ext>
            </a:extLst>
          </p:cNvPr>
          <p:cNvSpPr/>
          <p:nvPr/>
        </p:nvSpPr>
        <p:spPr>
          <a:xfrm>
            <a:off x="4983480" y="2697480"/>
            <a:ext cx="4023360" cy="2734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Rectangle 6">
            <a:extLst>
              <a:ext uri="{FF2B5EF4-FFF2-40B4-BE49-F238E27FC236}">
                <a16:creationId xmlns:a16="http://schemas.microsoft.com/office/drawing/2014/main" id="{CE1EDEC1-D3A7-4635-BAAF-234C170BC0DC}"/>
              </a:ext>
            </a:extLst>
          </p:cNvPr>
          <p:cNvSpPr/>
          <p:nvPr/>
        </p:nvSpPr>
        <p:spPr>
          <a:xfrm>
            <a:off x="-100584" y="2624328"/>
            <a:ext cx="5376672" cy="30513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482187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xit" presetSubtype="0" fill="hold" grpId="0" nodeType="with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par>
                                <p:cTn id="21" presetID="10" presetClass="exit" presetSubtype="0" fill="hold" grpId="0" nodeType="with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D0E539A-9215-4273-AF8D-C967EDE64A4B}"/>
                  </a:ext>
                </a:extLst>
              </p:cNvPr>
              <p:cNvSpPr>
                <a:spLocks noGrp="1"/>
              </p:cNvSpPr>
              <p:nvPr>
                <p:ph idx="1"/>
              </p:nvPr>
            </p:nvSpPr>
            <p:spPr>
              <a:xfrm>
                <a:off x="457200" y="1600205"/>
                <a:ext cx="8229600" cy="4075446"/>
              </a:xfrm>
            </p:spPr>
            <p:txBody>
              <a:bodyPr/>
              <a:lstStyle/>
              <a:p>
                <a:pPr marL="0" indent="0">
                  <a:buNone/>
                </a:pPr>
                <a14:m>
                  <m:oMathPara xmlns:m="http://schemas.openxmlformats.org/officeDocument/2006/math">
                    <m:oMathParaPr>
                      <m:jc m:val="centerGroup"/>
                    </m:oMathParaPr>
                    <m:oMath xmlns:m="http://schemas.openxmlformats.org/officeDocument/2006/math">
                      <m:d>
                        <m:dPr>
                          <m:begChr m:val="["/>
                          <m:endChr m:val="]"/>
                          <m:ctrlPr>
                            <a:rPr lang="en-GB" b="0" i="1" smtClean="0">
                              <a:latin typeface="Cambria Math" panose="02040503050406030204" pitchFamily="18" charset="0"/>
                            </a:rPr>
                          </m:ctrlPr>
                        </m:dPr>
                        <m:e>
                          <m:eqArr>
                            <m:eqArrPr>
                              <m:ctrlPr>
                                <a:rPr lang="en-GB" b="0" i="1" smtClean="0">
                                  <a:latin typeface="Cambria Math" panose="02040503050406030204" pitchFamily="18" charset="0"/>
                                </a:rPr>
                              </m:ctrlPr>
                            </m:eqArrPr>
                            <m:e>
                              <m:acc>
                                <m:accPr>
                                  <m:chr m:val="̇"/>
                                  <m:ctrlPr>
                                    <a:rPr lang="en-GB" b="0" i="1" smtClean="0">
                                      <a:latin typeface="Cambria Math" panose="02040503050406030204" pitchFamily="18" charset="0"/>
                                    </a:rPr>
                                  </m:ctrlPr>
                                </m:acc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𝑝</m:t>
                                      </m:r>
                                    </m:e>
                                  </m:acc>
                                </m:e>
                              </m:acc>
                            </m:e>
                            <m:e>
                              <m:sSub>
                                <m:sSubPr>
                                  <m:ctrlPr>
                                    <a:rPr lang="en-GB" b="0" i="1" smtClean="0">
                                      <a:latin typeface="Cambria Math" panose="02040503050406030204" pitchFamily="18" charset="0"/>
                                    </a:rPr>
                                  </m:ctrlPr>
                                </m:sSubPr>
                                <m:e>
                                  <m:acc>
                                    <m:accPr>
                                      <m:chr m:val="̇"/>
                                      <m:ctrlPr>
                                        <a:rPr lang="en-GB" b="0" i="1" smtClean="0">
                                          <a:latin typeface="Cambria Math" panose="02040503050406030204" pitchFamily="18" charset="0"/>
                                        </a:rPr>
                                      </m:ctrlPr>
                                    </m:acc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e>
                                  </m:acc>
                                </m:e>
                                <m:sub>
                                  <m:r>
                                    <a:rPr lang="en-GB" b="0" i="1" smtClean="0">
                                      <a:latin typeface="Cambria Math" panose="02040503050406030204" pitchFamily="18" charset="0"/>
                                    </a:rPr>
                                    <m:t>𝑂𝐷</m:t>
                                  </m:r>
                                </m:sub>
                              </m:sSub>
                            </m:e>
                          </m:eqArr>
                        </m:e>
                      </m:d>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m>
                            <m:mPr>
                              <m:mcs>
                                <m:mc>
                                  <m:mcPr>
                                    <m:count m:val="2"/>
                                    <m:mcJc m:val="center"/>
                                  </m:mcPr>
                                </m:mc>
                              </m:mcs>
                              <m:ctrlPr>
                                <a:rPr lang="en-GB" b="0" i="1" smtClean="0">
                                  <a:latin typeface="Cambria Math" panose="02040503050406030204" pitchFamily="18" charset="0"/>
                                </a:rPr>
                              </m:ctrlPr>
                            </m:mPr>
                            <m:mr>
                              <m:e>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𝐴</m:t>
                                    </m:r>
                                  </m:e>
                                  <m:sub>
                                    <m:r>
                                      <m:rPr>
                                        <m:brk m:alnAt="7"/>
                                      </m:rPr>
                                      <a:rPr lang="en-GB" b="0" i="1" smtClean="0">
                                        <a:latin typeface="Cambria Math" panose="02040503050406030204" pitchFamily="18" charset="0"/>
                                      </a:rPr>
                                      <m:t>𝑝</m:t>
                                    </m:r>
                                  </m:sub>
                                </m:sSub>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𝐵</m:t>
                                    </m:r>
                                  </m:e>
                                  <m:sub>
                                    <m:r>
                                      <a:rPr lang="en-GB" b="0" i="1" smtClean="0">
                                        <a:latin typeface="Cambria Math" panose="02040503050406030204" pitchFamily="18" charset="0"/>
                                      </a:rPr>
                                      <m:t>𝑝</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𝑣</m:t>
                                    </m:r>
                                  </m:sub>
                                </m:sSub>
                              </m:e>
                            </m:mr>
                            <m:mr>
                              <m:e>
                                <m:r>
                                  <a:rPr lang="en-GB" b="0" i="1" smtClean="0">
                                    <a:latin typeface="Cambria Math" panose="02040503050406030204" pitchFamily="18" charset="0"/>
                                  </a:rPr>
                                  <m:t>0</m:t>
                                </m:r>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𝑣</m:t>
                                    </m:r>
                                  </m:sub>
                                </m:sSub>
                              </m:e>
                            </m:mr>
                          </m:m>
                        </m:e>
                      </m:d>
                      <m:d>
                        <m:dPr>
                          <m:begChr m:val="["/>
                          <m:endChr m:val="]"/>
                          <m:ctrlPr>
                            <a:rPr lang="en-GB" b="0" i="1" smtClean="0">
                              <a:latin typeface="Cambria Math" panose="02040503050406030204" pitchFamily="18" charset="0"/>
                            </a:rPr>
                          </m:ctrlPr>
                        </m:dPr>
                        <m:e>
                          <m:eqArr>
                            <m:eqArrPr>
                              <m:ctrlPr>
                                <a:rPr lang="en-GB" b="0" i="1" smtClean="0">
                                  <a:latin typeface="Cambria Math" panose="02040503050406030204" pitchFamily="18" charset="0"/>
                                </a:rPr>
                              </m:ctrlPr>
                            </m:eqArr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𝑞</m:t>
                                  </m:r>
                                </m:e>
                              </m:acc>
                            </m:e>
                            <m:e>
                              <m:sSub>
                                <m:sSubPr>
                                  <m:ctrlPr>
                                    <a:rPr lang="en-GB" b="0" i="1" smtClean="0">
                                      <a:latin typeface="Cambria Math" panose="02040503050406030204" pitchFamily="18" charset="0"/>
                                    </a:rPr>
                                  </m:ctrlPr>
                                </m:sSub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e>
                                <m:sub>
                                  <m:r>
                                    <a:rPr lang="en-GB" b="0" i="1" smtClean="0">
                                      <a:latin typeface="Cambria Math" panose="02040503050406030204" pitchFamily="18" charset="0"/>
                                    </a:rPr>
                                    <m:t>𝑂𝐷</m:t>
                                  </m:r>
                                </m:sub>
                              </m:sSub>
                            </m:e>
                          </m:eqArr>
                        </m:e>
                      </m:d>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eqArr>
                            <m:eqArrPr>
                              <m:ctrlPr>
                                <a:rPr lang="en-GB" b="0" i="1" smtClean="0">
                                  <a:latin typeface="Cambria Math" panose="02040503050406030204" pitchFamily="18" charset="0"/>
                                </a:rPr>
                              </m:ctrlPr>
                            </m:eqArrPr>
                            <m:e>
                              <m:r>
                                <a:rPr lang="en-GB" b="0" i="1" smtClean="0">
                                  <a:latin typeface="Cambria Math" panose="02040503050406030204" pitchFamily="18" charset="0"/>
                                </a:rPr>
                                <m:t>0</m:t>
                              </m:r>
                            </m:e>
                            <m:e>
                              <m:r>
                                <a:rPr lang="en-GB" b="0" i="1" smtClean="0">
                                  <a:latin typeface="Cambria Math" panose="02040503050406030204" pitchFamily="18" charset="0"/>
                                </a:rPr>
                                <m:t>1</m:t>
                              </m:r>
                            </m:e>
                          </m:eqArr>
                        </m:e>
                      </m:d>
                      <m:sSub>
                        <m:sSubPr>
                          <m:ctrlPr>
                            <a:rPr lang="en-GB" b="0" i="1" smtClean="0">
                              <a:latin typeface="Cambria Math" panose="02040503050406030204" pitchFamily="18" charset="0"/>
                            </a:rPr>
                          </m:ctrlPr>
                        </m:sSub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𝐼</m:t>
                              </m:r>
                            </m:e>
                          </m:acc>
                        </m:e>
                        <m:sub>
                          <m:r>
                            <a:rPr lang="en-GB" b="0" i="1" smtClean="0">
                              <a:latin typeface="Cambria Math" panose="02040503050406030204" pitchFamily="18" charset="0"/>
                            </a:rPr>
                            <m:t>𝑜𝑖𝑙</m:t>
                          </m:r>
                        </m:sub>
                      </m:sSub>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eqArr>
                            <m:eqArrPr>
                              <m:ctrlPr>
                                <a:rPr lang="en-GB" b="0" i="1" smtClean="0">
                                  <a:latin typeface="Cambria Math" panose="02040503050406030204" pitchFamily="18" charset="0"/>
                                </a:rPr>
                              </m:ctrlPr>
                            </m:eqArr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𝑝</m:t>
                                  </m:r>
                                </m:sub>
                              </m:sSub>
                            </m:e>
                            <m:e>
                              <m:r>
                                <a:rPr lang="en-GB" b="0" i="1" smtClean="0">
                                  <a:latin typeface="Cambria Math" panose="02040503050406030204" pitchFamily="18" charset="0"/>
                                </a:rPr>
                                <m:t>0</m:t>
                              </m:r>
                            </m:e>
                          </m:eqArr>
                        </m:e>
                      </m:d>
                      <m:sSub>
                        <m:sSubPr>
                          <m:ctrlPr>
                            <a:rPr lang="en-GB" b="0" i="1" smtClean="0">
                              <a:latin typeface="Cambria Math" panose="02040503050406030204" pitchFamily="18" charset="0"/>
                            </a:rPr>
                          </m:ctrlPr>
                        </m:sSub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𝑃</m:t>
                              </m:r>
                            </m:e>
                          </m:acc>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1</m:t>
                              </m:r>
                            </m:sub>
                          </m:sSub>
                        </m:sub>
                      </m:sSub>
                    </m:oMath>
                  </m:oMathPara>
                </a14:m>
                <a:endParaRPr lang="da-DK"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b="0" i="1" smtClean="0">
                              <a:latin typeface="Cambria Math" panose="02040503050406030204" pitchFamily="18" charset="0"/>
                            </a:rPr>
                          </m:ctrlPr>
                        </m:dPr>
                        <m:e>
                          <m:eqArr>
                            <m:eqArrPr>
                              <m:ctrlPr>
                                <a:rPr lang="en-GB" b="0" i="1" smtClean="0">
                                  <a:latin typeface="Cambria Math" panose="02040503050406030204" pitchFamily="18" charset="0"/>
                                </a:rPr>
                              </m:ctrlPr>
                            </m:eqArr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𝑞</m:t>
                                  </m:r>
                                </m:e>
                              </m:acc>
                            </m:e>
                            <m:e>
                              <m:sSub>
                                <m:sSubPr>
                                  <m:ctrlPr>
                                    <a:rPr lang="en-GB" b="0" i="1" smtClean="0">
                                      <a:latin typeface="Cambria Math" panose="02040503050406030204" pitchFamily="18" charset="0"/>
                                    </a:rPr>
                                  </m:ctrlPr>
                                </m:sSub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𝑃</m:t>
                                      </m:r>
                                    </m:e>
                                  </m:acc>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3</m:t>
                                      </m:r>
                                    </m:sub>
                                  </m:sSub>
                                </m:sub>
                              </m:sSub>
                            </m:e>
                          </m:eqArr>
                        </m:e>
                      </m:d>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m>
                            <m:mPr>
                              <m:mcs>
                                <m:mc>
                                  <m:mcPr>
                                    <m:count m:val="2"/>
                                    <m:mcJc m:val="center"/>
                                  </m:mcPr>
                                </m:mc>
                              </m:mcs>
                              <m:ctrlPr>
                                <a:rPr lang="en-GB" b="0" i="1" smtClean="0">
                                  <a:latin typeface="Cambria Math" panose="02040503050406030204" pitchFamily="18" charset="0"/>
                                </a:rPr>
                              </m:ctrlPr>
                            </m:mPr>
                            <m:mr>
                              <m:e>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𝐶</m:t>
                                    </m:r>
                                  </m:e>
                                  <m:sub>
                                    <m:r>
                                      <m:rPr>
                                        <m:brk m:alnAt="7"/>
                                      </m:rPr>
                                      <a:rPr lang="en-GB" b="0" i="1" smtClean="0">
                                        <a:latin typeface="Cambria Math" panose="02040503050406030204" pitchFamily="18" charset="0"/>
                                      </a:rPr>
                                      <m:t>𝑝</m:t>
                                    </m:r>
                                  </m:sub>
                                </m:sSub>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𝑝</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𝑣</m:t>
                                    </m:r>
                                  </m:sub>
                                </m:sSub>
                              </m:e>
                            </m:mr>
                          </m:m>
                        </m:e>
                      </m:d>
                      <m:d>
                        <m:dPr>
                          <m:begChr m:val="["/>
                          <m:endChr m:val="]"/>
                          <m:ctrlPr>
                            <a:rPr lang="en-GB" b="0" i="1" smtClean="0">
                              <a:latin typeface="Cambria Math" panose="02040503050406030204" pitchFamily="18" charset="0"/>
                            </a:rPr>
                          </m:ctrlPr>
                        </m:dPr>
                        <m:e>
                          <m:eqArr>
                            <m:eqArrPr>
                              <m:ctrlPr>
                                <a:rPr lang="en-GB" b="0" i="1" smtClean="0">
                                  <a:latin typeface="Cambria Math" panose="02040503050406030204" pitchFamily="18" charset="0"/>
                                </a:rPr>
                              </m:ctrlPr>
                            </m:eqArr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𝑞</m:t>
                                  </m:r>
                                </m:e>
                              </m:acc>
                            </m:e>
                            <m:e>
                              <m:sSub>
                                <m:sSubPr>
                                  <m:ctrlPr>
                                    <a:rPr lang="en-GB" b="0" i="1" smtClean="0">
                                      <a:latin typeface="Cambria Math" panose="02040503050406030204" pitchFamily="18" charset="0"/>
                                    </a:rPr>
                                  </m:ctrlPr>
                                </m:sSub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e>
                                <m:sub>
                                  <m:r>
                                    <a:rPr lang="en-GB" b="0" i="1" smtClean="0">
                                      <a:latin typeface="Cambria Math" panose="02040503050406030204" pitchFamily="18" charset="0"/>
                                    </a:rPr>
                                    <m:t>𝑂𝐷</m:t>
                                  </m:r>
                                </m:sub>
                              </m:sSub>
                            </m:e>
                          </m:eqArr>
                        </m:e>
                      </m:d>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𝐹</m:t>
                              </m:r>
                            </m:e>
                            <m:sub>
                              <m:r>
                                <a:rPr lang="en-GB" i="1">
                                  <a:latin typeface="Cambria Math" panose="02040503050406030204" pitchFamily="18" charset="0"/>
                                </a:rPr>
                                <m:t>𝑝</m:t>
                              </m:r>
                            </m:sub>
                          </m:sSub>
                        </m:e>
                      </m:d>
                      <m:sSub>
                        <m:sSubPr>
                          <m:ctrlPr>
                            <a:rPr lang="en-GB" b="0" i="1" smtClean="0">
                              <a:latin typeface="Cambria Math" panose="02040503050406030204" pitchFamily="18" charset="0"/>
                            </a:rPr>
                          </m:ctrlPr>
                        </m:sSub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𝑃</m:t>
                              </m:r>
                            </m:e>
                          </m:acc>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1</m:t>
                              </m:r>
                            </m:sub>
                          </m:sSub>
                        </m:sub>
                      </m:sSub>
                    </m:oMath>
                  </m:oMathPara>
                </a14:m>
                <a:endParaRPr lang="da-DK" dirty="0"/>
              </a:p>
              <a:p>
                <a:endParaRPr lang="en-GB" dirty="0"/>
              </a:p>
              <a:p>
                <a:r>
                  <a:rPr lang="en-GB" dirty="0"/>
                  <a:t>Parameter variations:</a:t>
                </a:r>
              </a:p>
              <a:p>
                <a:endParaRPr lang="da-DK" dirty="0"/>
              </a:p>
            </p:txBody>
          </p:sp>
        </mc:Choice>
        <mc:Fallback xmlns="">
          <p:sp>
            <p:nvSpPr>
              <p:cNvPr id="2" name="Content Placeholder 1">
                <a:extLst>
                  <a:ext uri="{FF2B5EF4-FFF2-40B4-BE49-F238E27FC236}">
                    <a16:creationId xmlns:a16="http://schemas.microsoft.com/office/drawing/2014/main" id="{4D0E539A-9215-4273-AF8D-C967EDE64A4B}"/>
                  </a:ext>
                </a:extLst>
              </p:cNvPr>
              <p:cNvSpPr>
                <a:spLocks noGrp="1" noRot="1" noChangeAspect="1" noMove="1" noResize="1" noEditPoints="1" noAdjustHandles="1" noChangeArrowheads="1" noChangeShapeType="1" noTextEdit="1"/>
              </p:cNvSpPr>
              <p:nvPr>
                <p:ph idx="1"/>
              </p:nvPr>
            </p:nvSpPr>
            <p:spPr>
              <a:xfrm>
                <a:off x="457200" y="1600205"/>
                <a:ext cx="8229600" cy="4075446"/>
              </a:xfrm>
              <a:blipFill>
                <a:blip r:embed="rId2"/>
                <a:stretch>
                  <a:fillRect l="-222"/>
                </a:stretch>
              </a:blipFill>
            </p:spPr>
            <p:txBody>
              <a:bodyPr/>
              <a:lstStyle/>
              <a:p>
                <a:r>
                  <a:rPr lang="da-DK">
                    <a:noFill/>
                  </a:rPr>
                  <a:t> </a:t>
                </a:r>
              </a:p>
            </p:txBody>
          </p:sp>
        </mc:Fallback>
      </mc:AlternateContent>
      <p:sp>
        <p:nvSpPr>
          <p:cNvPr id="3" name="Title 2">
            <a:extLst>
              <a:ext uri="{FF2B5EF4-FFF2-40B4-BE49-F238E27FC236}">
                <a16:creationId xmlns:a16="http://schemas.microsoft.com/office/drawing/2014/main" id="{E7E69AD1-2614-404E-B8C6-505459740C9E}"/>
              </a:ext>
            </a:extLst>
          </p:cNvPr>
          <p:cNvSpPr>
            <a:spLocks noGrp="1"/>
          </p:cNvSpPr>
          <p:nvPr>
            <p:ph type="title"/>
          </p:nvPr>
        </p:nvSpPr>
        <p:spPr/>
        <p:txBody>
          <a:bodyPr/>
          <a:lstStyle/>
          <a:p>
            <a:r>
              <a:rPr lang="en-GB" dirty="0"/>
              <a:t>State space model</a:t>
            </a:r>
            <a:endParaRPr lang="da-DK" dirty="0"/>
          </a:p>
        </p:txBody>
      </p:sp>
      <mc:AlternateContent xmlns:mc="http://schemas.openxmlformats.org/markup-compatibility/2006" xmlns:a14="http://schemas.microsoft.com/office/drawing/2010/main">
        <mc:Choice Requires="a14">
          <p:sp>
            <p:nvSpPr>
              <p:cNvPr id="4" name="Content Placeholder 1">
                <a:extLst>
                  <a:ext uri="{FF2B5EF4-FFF2-40B4-BE49-F238E27FC236}">
                    <a16:creationId xmlns:a16="http://schemas.microsoft.com/office/drawing/2014/main" id="{88216423-F2B0-469F-8250-2F16DFB57F86}"/>
                  </a:ext>
                </a:extLst>
              </p:cNvPr>
              <p:cNvSpPr txBox="1">
                <a:spLocks/>
              </p:cNvSpPr>
              <p:nvPr/>
            </p:nvSpPr>
            <p:spPr>
              <a:xfrm>
                <a:off x="457200" y="1600205"/>
                <a:ext cx="8229600" cy="4075446"/>
              </a:xfrm>
              <a:prstGeom prst="rect">
                <a:avLst/>
              </a:prstGeom>
            </p:spPr>
            <p:txBody>
              <a:bodyPr vert="horz" lIns="91440" tIns="45720" rIns="91440" bIns="45720" rtlCol="0">
                <a:normAutofit/>
              </a:bodyPr>
              <a:lstStyle>
                <a:lvl1pPr marL="257165" indent="-257165" algn="l" defTabSz="685773" rtl="0" eaLnBrk="1" latinLnBrk="0" hangingPunct="1">
                  <a:spcBef>
                    <a:spcPct val="20000"/>
                  </a:spcBef>
                  <a:buFont typeface="Arial" pitchFamily="34" charset="0"/>
                  <a:buChar char="•"/>
                  <a:defRPr sz="1500" kern="1200">
                    <a:solidFill>
                      <a:srgbClr val="211A52"/>
                    </a:solidFill>
                    <a:latin typeface="+mn-lt"/>
                    <a:ea typeface="+mn-ea"/>
                    <a:cs typeface="+mn-cs"/>
                  </a:defRPr>
                </a:lvl1pPr>
                <a:lvl2pPr marL="557190" indent="-214304"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2pPr>
                <a:lvl3pPr marL="857216"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3pPr>
                <a:lvl4pPr marL="1200102"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4pPr>
                <a:lvl5pPr marL="1542988"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5pPr>
                <a:lvl6pPr marL="1885874"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3"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pitchFamily="34" charse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eqArr>
                            <m:eqArrPr>
                              <m:ctrlPr>
                                <a:rPr lang="en-GB" i="1" smtClean="0">
                                  <a:latin typeface="Cambria Math" panose="02040503050406030204" pitchFamily="18" charset="0"/>
                                </a:rPr>
                              </m:ctrlPr>
                            </m:eqArrPr>
                            <m:e>
                              <m:acc>
                                <m:accPr>
                                  <m:chr m:val="̇"/>
                                  <m:ctrlPr>
                                    <a:rPr lang="en-GB" i="1" smtClean="0">
                                      <a:latin typeface="Cambria Math" panose="02040503050406030204" pitchFamily="18" charset="0"/>
                                    </a:rPr>
                                  </m:ctrlPr>
                                </m:acc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𝑝</m:t>
                                      </m:r>
                                    </m:e>
                                  </m:acc>
                                </m:e>
                              </m:acc>
                            </m:e>
                            <m:e>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𝑥</m:t>
                                          </m:r>
                                        </m:e>
                                      </m:acc>
                                    </m:e>
                                  </m:acc>
                                </m:e>
                                <m:sub>
                                  <m:r>
                                    <a:rPr lang="en-GB" i="1" smtClean="0">
                                      <a:latin typeface="Cambria Math" panose="02040503050406030204" pitchFamily="18" charset="0"/>
                                    </a:rPr>
                                    <m:t>𝑂𝐷</m:t>
                                  </m:r>
                                </m:sub>
                              </m:sSub>
                            </m:e>
                          </m:eqArr>
                        </m:e>
                      </m:d>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sSub>
                                  <m:sSubPr>
                                    <m:ctrlPr>
                                      <a:rPr lang="en-GB" i="1" smtClean="0">
                                        <a:solidFill>
                                          <a:srgbClr val="FF0000"/>
                                        </a:solidFill>
                                        <a:latin typeface="Cambria Math" panose="02040503050406030204" pitchFamily="18" charset="0"/>
                                      </a:rPr>
                                    </m:ctrlPr>
                                  </m:sSubPr>
                                  <m:e>
                                    <m:r>
                                      <m:rPr>
                                        <m:brk m:alnAt="7"/>
                                      </m:rPr>
                                      <a:rPr lang="en-GB" i="1" smtClean="0">
                                        <a:solidFill>
                                          <a:srgbClr val="FF0000"/>
                                        </a:solidFill>
                                        <a:latin typeface="Cambria Math" panose="02040503050406030204" pitchFamily="18" charset="0"/>
                                      </a:rPr>
                                      <m:t>𝐴</m:t>
                                    </m:r>
                                  </m:e>
                                  <m:sub>
                                    <m:r>
                                      <m:rPr>
                                        <m:brk m:alnAt="7"/>
                                      </m:rPr>
                                      <a:rPr lang="en-GB" i="1" smtClean="0">
                                        <a:solidFill>
                                          <a:srgbClr val="FF0000"/>
                                        </a:solidFill>
                                        <a:latin typeface="Cambria Math" panose="02040503050406030204" pitchFamily="18" charset="0"/>
                                      </a:rPr>
                                      <m:t>𝑝</m:t>
                                    </m:r>
                                  </m:sub>
                                </m:sSub>
                              </m:e>
                              <m:e>
                                <m:sSub>
                                  <m:sSubPr>
                                    <m:ctrlPr>
                                      <a:rPr lang="en-GB" i="1" smtClean="0">
                                        <a:latin typeface="Cambria Math" panose="02040503050406030204" pitchFamily="18" charset="0"/>
                                      </a:rPr>
                                    </m:ctrlPr>
                                  </m:sSubPr>
                                  <m:e>
                                    <m:r>
                                      <a:rPr lang="en-GB" i="1" smtClean="0">
                                        <a:latin typeface="Cambria Math" panose="02040503050406030204" pitchFamily="18" charset="0"/>
                                      </a:rPr>
                                      <m:t>𝐵</m:t>
                                    </m:r>
                                  </m:e>
                                  <m:sub>
                                    <m:r>
                                      <a:rPr lang="en-GB" i="1" smtClean="0">
                                        <a:latin typeface="Cambria Math" panose="02040503050406030204" pitchFamily="18" charset="0"/>
                                      </a:rPr>
                                      <m:t>𝑝</m:t>
                                    </m:r>
                                  </m:sub>
                                </m:sSub>
                                <m:sSub>
                                  <m:sSubPr>
                                    <m:ctrlPr>
                                      <a:rPr lang="en-GB" i="1" smtClean="0">
                                        <a:latin typeface="Cambria Math" panose="02040503050406030204" pitchFamily="18" charset="0"/>
                                      </a:rPr>
                                    </m:ctrlPr>
                                  </m:sSubPr>
                                  <m:e>
                                    <m:r>
                                      <a:rPr lang="en-GB" i="1" smtClean="0">
                                        <a:latin typeface="Cambria Math" panose="02040503050406030204" pitchFamily="18" charset="0"/>
                                      </a:rPr>
                                      <m:t>𝐶</m:t>
                                    </m:r>
                                  </m:e>
                                  <m:sub>
                                    <m:r>
                                      <a:rPr lang="en-GB" i="1" smtClean="0">
                                        <a:latin typeface="Cambria Math" panose="02040503050406030204" pitchFamily="18" charset="0"/>
                                      </a:rPr>
                                      <m:t>𝑣</m:t>
                                    </m:r>
                                  </m:sub>
                                </m:sSub>
                              </m:e>
                            </m:mr>
                            <m:mr>
                              <m:e>
                                <m:r>
                                  <a:rPr lang="en-GB" i="1" smtClean="0">
                                    <a:latin typeface="Cambria Math" panose="02040503050406030204" pitchFamily="18" charset="0"/>
                                  </a:rPr>
                                  <m:t>0</m:t>
                                </m:r>
                              </m:e>
                              <m:e>
                                <m:sSub>
                                  <m:sSubPr>
                                    <m:ctrlPr>
                                      <a:rPr lang="en-GB" i="1" smtClean="0">
                                        <a:latin typeface="Cambria Math" panose="02040503050406030204" pitchFamily="18" charset="0"/>
                                      </a:rPr>
                                    </m:ctrlPr>
                                  </m:sSubPr>
                                  <m:e>
                                    <m:r>
                                      <a:rPr lang="en-GB" i="1" smtClean="0">
                                        <a:latin typeface="Cambria Math" panose="02040503050406030204" pitchFamily="18" charset="0"/>
                                      </a:rPr>
                                      <m:t>𝐴</m:t>
                                    </m:r>
                                  </m:e>
                                  <m:sub>
                                    <m:r>
                                      <a:rPr lang="en-GB" i="1" smtClean="0">
                                        <a:latin typeface="Cambria Math" panose="02040503050406030204" pitchFamily="18" charset="0"/>
                                      </a:rPr>
                                      <m:t>𝑣</m:t>
                                    </m:r>
                                  </m:sub>
                                </m:sSub>
                              </m:e>
                            </m:mr>
                          </m:m>
                        </m:e>
                      </m:d>
                      <m:d>
                        <m:dPr>
                          <m:begChr m:val="["/>
                          <m:endChr m:val="]"/>
                          <m:ctrlPr>
                            <a:rPr lang="en-GB" i="1" smtClean="0">
                              <a:latin typeface="Cambria Math" panose="02040503050406030204" pitchFamily="18" charset="0"/>
                            </a:rPr>
                          </m:ctrlPr>
                        </m:dPr>
                        <m:e>
                          <m:eqArr>
                            <m:eqArrPr>
                              <m:ctrlPr>
                                <a:rPr lang="en-GB" i="1" smtClean="0">
                                  <a:latin typeface="Cambria Math" panose="02040503050406030204" pitchFamily="18" charset="0"/>
                                </a:rPr>
                              </m:ctrlPr>
                            </m:eqArr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𝑞</m:t>
                                  </m:r>
                                </m:e>
                              </m:acc>
                            </m:e>
                            <m:e>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𝑥</m:t>
                                      </m:r>
                                    </m:e>
                                  </m:acc>
                                </m:e>
                                <m:sub>
                                  <m:r>
                                    <a:rPr lang="en-GB" i="1" smtClean="0">
                                      <a:latin typeface="Cambria Math" panose="02040503050406030204" pitchFamily="18" charset="0"/>
                                    </a:rPr>
                                    <m:t>𝑂𝐷</m:t>
                                  </m:r>
                                </m:sub>
                              </m:sSub>
                            </m:e>
                          </m:eqArr>
                        </m:e>
                      </m:d>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eqArr>
                            <m:eqArrPr>
                              <m:ctrlPr>
                                <a:rPr lang="en-GB" i="1" smtClean="0">
                                  <a:latin typeface="Cambria Math" panose="02040503050406030204" pitchFamily="18" charset="0"/>
                                </a:rPr>
                              </m:ctrlPr>
                            </m:eqArrPr>
                            <m:e>
                              <m:r>
                                <a:rPr lang="en-GB" i="1" smtClean="0">
                                  <a:latin typeface="Cambria Math" panose="02040503050406030204" pitchFamily="18" charset="0"/>
                                </a:rPr>
                                <m:t>0</m:t>
                              </m:r>
                            </m:e>
                            <m:e>
                              <m:r>
                                <a:rPr lang="en-GB" i="1" smtClean="0">
                                  <a:latin typeface="Cambria Math" panose="02040503050406030204" pitchFamily="18" charset="0"/>
                                </a:rPr>
                                <m:t>1</m:t>
                              </m:r>
                            </m:e>
                          </m:eqArr>
                        </m:e>
                      </m:d>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𝐼</m:t>
                              </m:r>
                            </m:e>
                          </m:acc>
                        </m:e>
                        <m:sub>
                          <m:r>
                            <a:rPr lang="en-GB" i="1" smtClean="0">
                              <a:latin typeface="Cambria Math" panose="02040503050406030204" pitchFamily="18" charset="0"/>
                            </a:rPr>
                            <m:t>𝑜𝑖𝑙</m:t>
                          </m:r>
                        </m:sub>
                      </m:sSub>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eqArr>
                            <m:eqArrPr>
                              <m:ctrlPr>
                                <a:rPr lang="en-GB" i="1" smtClean="0">
                                  <a:latin typeface="Cambria Math" panose="02040503050406030204" pitchFamily="18" charset="0"/>
                                </a:rPr>
                              </m:ctrlPr>
                            </m:eqArrPr>
                            <m:e>
                              <m:sSub>
                                <m:sSubPr>
                                  <m:ctrlPr>
                                    <a:rPr lang="en-GB" i="1" smtClean="0">
                                      <a:latin typeface="Cambria Math" panose="02040503050406030204" pitchFamily="18" charset="0"/>
                                    </a:rPr>
                                  </m:ctrlPr>
                                </m:sSubPr>
                                <m:e>
                                  <m:r>
                                    <a:rPr lang="en-GB" i="1" smtClean="0">
                                      <a:latin typeface="Cambria Math" panose="02040503050406030204" pitchFamily="18" charset="0"/>
                                    </a:rPr>
                                    <m:t>𝐸</m:t>
                                  </m:r>
                                </m:e>
                                <m:sub>
                                  <m:r>
                                    <a:rPr lang="en-GB" i="1" smtClean="0">
                                      <a:latin typeface="Cambria Math" panose="02040503050406030204" pitchFamily="18" charset="0"/>
                                    </a:rPr>
                                    <m:t>𝑝</m:t>
                                  </m:r>
                                </m:sub>
                              </m:sSub>
                            </m:e>
                            <m:e>
                              <m:r>
                                <a:rPr lang="en-GB" i="1" smtClean="0">
                                  <a:latin typeface="Cambria Math" panose="02040503050406030204" pitchFamily="18" charset="0"/>
                                </a:rPr>
                                <m:t>0</m:t>
                              </m:r>
                            </m:e>
                          </m:eqArr>
                        </m:e>
                      </m:d>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𝑃</m:t>
                              </m:r>
                            </m:e>
                          </m:acc>
                        </m:e>
                        <m:sub>
                          <m:sSub>
                            <m:sSubPr>
                              <m:ctrlPr>
                                <a:rPr lang="en-GB" i="1" smtClean="0">
                                  <a:latin typeface="Cambria Math" panose="02040503050406030204" pitchFamily="18" charset="0"/>
                                </a:rPr>
                              </m:ctrlPr>
                            </m:sSubPr>
                            <m:e>
                              <m:r>
                                <a:rPr lang="en-GB" i="1" smtClean="0">
                                  <a:latin typeface="Cambria Math" panose="02040503050406030204" pitchFamily="18" charset="0"/>
                                </a:rPr>
                                <m:t>𝑛</m:t>
                              </m:r>
                            </m:e>
                            <m:sub>
                              <m:r>
                                <a:rPr lang="en-GB" i="1" smtClean="0">
                                  <a:latin typeface="Cambria Math" panose="02040503050406030204" pitchFamily="18" charset="0"/>
                                </a:rPr>
                                <m:t>1</m:t>
                              </m:r>
                            </m:sub>
                          </m:sSub>
                        </m:sub>
                      </m:sSub>
                    </m:oMath>
                  </m:oMathPara>
                </a14:m>
                <a:endParaRPr lang="da-DK"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eqArr>
                            <m:eqArrPr>
                              <m:ctrlPr>
                                <a:rPr lang="en-GB" i="1" smtClean="0">
                                  <a:latin typeface="Cambria Math" panose="02040503050406030204" pitchFamily="18" charset="0"/>
                                </a:rPr>
                              </m:ctrlPr>
                            </m:eqArr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𝑞</m:t>
                                  </m:r>
                                </m:e>
                              </m:acc>
                            </m:e>
                            <m:e>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𝑃</m:t>
                                      </m:r>
                                    </m:e>
                                  </m:acc>
                                </m:e>
                                <m:sub>
                                  <m:sSub>
                                    <m:sSubPr>
                                      <m:ctrlPr>
                                        <a:rPr lang="en-GB" i="1" smtClean="0">
                                          <a:latin typeface="Cambria Math" panose="02040503050406030204" pitchFamily="18" charset="0"/>
                                        </a:rPr>
                                      </m:ctrlPr>
                                    </m:sSubPr>
                                    <m:e>
                                      <m:r>
                                        <a:rPr lang="en-GB" i="1" smtClean="0">
                                          <a:latin typeface="Cambria Math" panose="02040503050406030204" pitchFamily="18" charset="0"/>
                                        </a:rPr>
                                        <m:t>𝑛</m:t>
                                      </m:r>
                                    </m:e>
                                    <m:sub>
                                      <m:r>
                                        <a:rPr lang="en-GB" i="1" smtClean="0">
                                          <a:latin typeface="Cambria Math" panose="02040503050406030204" pitchFamily="18" charset="0"/>
                                        </a:rPr>
                                        <m:t>3</m:t>
                                      </m:r>
                                    </m:sub>
                                  </m:sSub>
                                </m:sub>
                              </m:sSub>
                            </m:e>
                          </m:eqArr>
                        </m:e>
                      </m:d>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sSub>
                                  <m:sSubPr>
                                    <m:ctrlPr>
                                      <a:rPr lang="en-GB" i="1" smtClean="0">
                                        <a:solidFill>
                                          <a:srgbClr val="FF0000"/>
                                        </a:solidFill>
                                        <a:latin typeface="Cambria Math" panose="02040503050406030204" pitchFamily="18" charset="0"/>
                                      </a:rPr>
                                    </m:ctrlPr>
                                  </m:sSubPr>
                                  <m:e>
                                    <m:r>
                                      <m:rPr>
                                        <m:brk m:alnAt="7"/>
                                      </m:rPr>
                                      <a:rPr lang="en-GB" i="1" smtClean="0">
                                        <a:solidFill>
                                          <a:srgbClr val="FF0000"/>
                                        </a:solidFill>
                                        <a:latin typeface="Cambria Math" panose="02040503050406030204" pitchFamily="18" charset="0"/>
                                      </a:rPr>
                                      <m:t>𝐶</m:t>
                                    </m:r>
                                  </m:e>
                                  <m:sub>
                                    <m:r>
                                      <m:rPr>
                                        <m:brk m:alnAt="7"/>
                                      </m:rPr>
                                      <a:rPr lang="en-GB" i="1" smtClean="0">
                                        <a:solidFill>
                                          <a:srgbClr val="FF0000"/>
                                        </a:solidFill>
                                        <a:latin typeface="Cambria Math" panose="02040503050406030204" pitchFamily="18" charset="0"/>
                                      </a:rPr>
                                      <m:t>𝑝</m:t>
                                    </m:r>
                                  </m:sub>
                                </m:sSub>
                              </m:e>
                              <m:e>
                                <m:sSub>
                                  <m:sSubPr>
                                    <m:ctrlPr>
                                      <a:rPr lang="en-GB" i="1" smtClean="0">
                                        <a:latin typeface="Cambria Math" panose="02040503050406030204" pitchFamily="18" charset="0"/>
                                      </a:rPr>
                                    </m:ctrlPr>
                                  </m:sSubPr>
                                  <m:e>
                                    <m:r>
                                      <a:rPr lang="en-GB" i="1" smtClean="0">
                                        <a:latin typeface="Cambria Math" panose="02040503050406030204" pitchFamily="18" charset="0"/>
                                      </a:rPr>
                                      <m:t>𝐷</m:t>
                                    </m:r>
                                  </m:e>
                                  <m:sub>
                                    <m:r>
                                      <a:rPr lang="en-GB" i="1" smtClean="0">
                                        <a:latin typeface="Cambria Math" panose="02040503050406030204" pitchFamily="18" charset="0"/>
                                      </a:rPr>
                                      <m:t>𝑝</m:t>
                                    </m:r>
                                  </m:sub>
                                </m:sSub>
                                <m:sSub>
                                  <m:sSubPr>
                                    <m:ctrlPr>
                                      <a:rPr lang="en-GB" i="1" smtClean="0">
                                        <a:latin typeface="Cambria Math" panose="02040503050406030204" pitchFamily="18" charset="0"/>
                                      </a:rPr>
                                    </m:ctrlPr>
                                  </m:sSubPr>
                                  <m:e>
                                    <m:r>
                                      <a:rPr lang="en-GB" i="1" smtClean="0">
                                        <a:latin typeface="Cambria Math" panose="02040503050406030204" pitchFamily="18" charset="0"/>
                                      </a:rPr>
                                      <m:t>𝐶</m:t>
                                    </m:r>
                                  </m:e>
                                  <m:sub>
                                    <m:r>
                                      <a:rPr lang="en-GB" i="1" smtClean="0">
                                        <a:latin typeface="Cambria Math" panose="02040503050406030204" pitchFamily="18" charset="0"/>
                                      </a:rPr>
                                      <m:t>𝑣</m:t>
                                    </m:r>
                                  </m:sub>
                                </m:sSub>
                              </m:e>
                            </m:mr>
                          </m:m>
                        </m:e>
                      </m:d>
                      <m:d>
                        <m:dPr>
                          <m:begChr m:val="["/>
                          <m:endChr m:val="]"/>
                          <m:ctrlPr>
                            <a:rPr lang="en-GB" i="1" smtClean="0">
                              <a:latin typeface="Cambria Math" panose="02040503050406030204" pitchFamily="18" charset="0"/>
                            </a:rPr>
                          </m:ctrlPr>
                        </m:dPr>
                        <m:e>
                          <m:eqArr>
                            <m:eqArrPr>
                              <m:ctrlPr>
                                <a:rPr lang="en-GB" i="1" smtClean="0">
                                  <a:latin typeface="Cambria Math" panose="02040503050406030204" pitchFamily="18" charset="0"/>
                                </a:rPr>
                              </m:ctrlPr>
                            </m:eqArr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𝑞</m:t>
                                  </m:r>
                                </m:e>
                              </m:acc>
                            </m:e>
                            <m:e>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𝑥</m:t>
                                      </m:r>
                                    </m:e>
                                  </m:acc>
                                </m:e>
                                <m:sub>
                                  <m:r>
                                    <a:rPr lang="en-GB" i="1" smtClean="0">
                                      <a:latin typeface="Cambria Math" panose="02040503050406030204" pitchFamily="18" charset="0"/>
                                    </a:rPr>
                                    <m:t>𝑂𝐷</m:t>
                                  </m:r>
                                </m:sub>
                              </m:sSub>
                            </m:e>
                          </m:eqArr>
                        </m:e>
                      </m:d>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𝐹</m:t>
                              </m:r>
                            </m:e>
                            <m:sub>
                              <m:r>
                                <a:rPr lang="en-GB" i="1">
                                  <a:latin typeface="Cambria Math" panose="02040503050406030204" pitchFamily="18" charset="0"/>
                                </a:rPr>
                                <m:t>𝑝</m:t>
                              </m:r>
                            </m:sub>
                          </m:sSub>
                        </m:e>
                      </m:d>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𝑃</m:t>
                              </m:r>
                            </m:e>
                          </m:acc>
                        </m:e>
                        <m:sub>
                          <m:sSub>
                            <m:sSubPr>
                              <m:ctrlPr>
                                <a:rPr lang="en-GB" i="1" smtClean="0">
                                  <a:latin typeface="Cambria Math" panose="02040503050406030204" pitchFamily="18" charset="0"/>
                                </a:rPr>
                              </m:ctrlPr>
                            </m:sSubPr>
                            <m:e>
                              <m:r>
                                <a:rPr lang="en-GB" i="1" smtClean="0">
                                  <a:latin typeface="Cambria Math" panose="02040503050406030204" pitchFamily="18" charset="0"/>
                                </a:rPr>
                                <m:t>𝑛</m:t>
                              </m:r>
                            </m:e>
                            <m:sub>
                              <m:r>
                                <a:rPr lang="en-GB" i="1" smtClean="0">
                                  <a:latin typeface="Cambria Math" panose="02040503050406030204" pitchFamily="18" charset="0"/>
                                </a:rPr>
                                <m:t>1</m:t>
                              </m:r>
                            </m:sub>
                          </m:sSub>
                        </m:sub>
                      </m:sSub>
                    </m:oMath>
                  </m:oMathPara>
                </a14:m>
                <a:endParaRPr lang="da-DK" dirty="0"/>
              </a:p>
              <a:p>
                <a:endParaRPr lang="en-GB" dirty="0"/>
              </a:p>
              <a:p>
                <a:r>
                  <a:rPr lang="en-GB" dirty="0"/>
                  <a:t>Parameter variations:</a:t>
                </a:r>
              </a:p>
              <a:p>
                <a:pPr lvl="1"/>
                <a:r>
                  <a:rPr lang="en-GB" dirty="0">
                    <a:solidFill>
                      <a:srgbClr val="FF0000"/>
                    </a:solidFill>
                  </a:rPr>
                  <a:t>Red</a:t>
                </a:r>
                <a:r>
                  <a:rPr lang="en-GB" dirty="0"/>
                  <a:t> – due to pipe lengths, pipe and valve frictions and nozzle discharge coefficient</a:t>
                </a:r>
              </a:p>
            </p:txBody>
          </p:sp>
        </mc:Choice>
        <mc:Fallback xmlns="">
          <p:sp>
            <p:nvSpPr>
              <p:cNvPr id="4" name="Content Placeholder 1">
                <a:extLst>
                  <a:ext uri="{FF2B5EF4-FFF2-40B4-BE49-F238E27FC236}">
                    <a16:creationId xmlns:a16="http://schemas.microsoft.com/office/drawing/2014/main" id="{88216423-F2B0-469F-8250-2F16DFB57F86}"/>
                  </a:ext>
                </a:extLst>
              </p:cNvPr>
              <p:cNvSpPr txBox="1">
                <a:spLocks noRot="1" noChangeAspect="1" noMove="1" noResize="1" noEditPoints="1" noAdjustHandles="1" noChangeArrowheads="1" noChangeShapeType="1" noTextEdit="1"/>
              </p:cNvSpPr>
              <p:nvPr/>
            </p:nvSpPr>
            <p:spPr>
              <a:xfrm>
                <a:off x="457200" y="1600205"/>
                <a:ext cx="8229600" cy="4075446"/>
              </a:xfrm>
              <a:prstGeom prst="rect">
                <a:avLst/>
              </a:prstGeom>
              <a:blipFill>
                <a:blip r:embed="rId3"/>
                <a:stretch>
                  <a:fillRect l="-222"/>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6" name="Content Placeholder 1">
                <a:extLst>
                  <a:ext uri="{FF2B5EF4-FFF2-40B4-BE49-F238E27FC236}">
                    <a16:creationId xmlns:a16="http://schemas.microsoft.com/office/drawing/2014/main" id="{72626D02-0324-4604-AE4D-86FEBE572522}"/>
                  </a:ext>
                </a:extLst>
              </p:cNvPr>
              <p:cNvSpPr txBox="1">
                <a:spLocks/>
              </p:cNvSpPr>
              <p:nvPr/>
            </p:nvSpPr>
            <p:spPr>
              <a:xfrm>
                <a:off x="457200" y="1600205"/>
                <a:ext cx="8229600" cy="4075446"/>
              </a:xfrm>
              <a:prstGeom prst="rect">
                <a:avLst/>
              </a:prstGeom>
            </p:spPr>
            <p:txBody>
              <a:bodyPr vert="horz" lIns="91440" tIns="45720" rIns="91440" bIns="45720" rtlCol="0">
                <a:normAutofit/>
              </a:bodyPr>
              <a:lstStyle>
                <a:lvl1pPr marL="257165" indent="-257165" algn="l" defTabSz="685773" rtl="0" eaLnBrk="1" latinLnBrk="0" hangingPunct="1">
                  <a:spcBef>
                    <a:spcPct val="20000"/>
                  </a:spcBef>
                  <a:buFont typeface="Arial" pitchFamily="34" charset="0"/>
                  <a:buChar char="•"/>
                  <a:defRPr sz="1500" kern="1200">
                    <a:solidFill>
                      <a:srgbClr val="211A52"/>
                    </a:solidFill>
                    <a:latin typeface="+mn-lt"/>
                    <a:ea typeface="+mn-ea"/>
                    <a:cs typeface="+mn-cs"/>
                  </a:defRPr>
                </a:lvl1pPr>
                <a:lvl2pPr marL="557190" indent="-214304"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2pPr>
                <a:lvl3pPr marL="857216"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3pPr>
                <a:lvl4pPr marL="1200102"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4pPr>
                <a:lvl5pPr marL="1542988"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5pPr>
                <a:lvl6pPr marL="1885874"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3"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pitchFamily="34" charse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eqArr>
                            <m:eqArrPr>
                              <m:ctrlPr>
                                <a:rPr lang="en-GB" i="1" smtClean="0">
                                  <a:latin typeface="Cambria Math" panose="02040503050406030204" pitchFamily="18" charset="0"/>
                                </a:rPr>
                              </m:ctrlPr>
                            </m:eqArrPr>
                            <m:e>
                              <m:acc>
                                <m:accPr>
                                  <m:chr m:val="̇"/>
                                  <m:ctrlPr>
                                    <a:rPr lang="en-GB" i="1" smtClean="0">
                                      <a:latin typeface="Cambria Math" panose="02040503050406030204" pitchFamily="18" charset="0"/>
                                    </a:rPr>
                                  </m:ctrlPr>
                                </m:acc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𝑝</m:t>
                                      </m:r>
                                    </m:e>
                                  </m:acc>
                                </m:e>
                              </m:acc>
                            </m:e>
                            <m:e>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𝑥</m:t>
                                          </m:r>
                                        </m:e>
                                      </m:acc>
                                    </m:e>
                                  </m:acc>
                                </m:e>
                                <m:sub>
                                  <m:r>
                                    <a:rPr lang="en-GB" i="1" smtClean="0">
                                      <a:latin typeface="Cambria Math" panose="02040503050406030204" pitchFamily="18" charset="0"/>
                                    </a:rPr>
                                    <m:t>𝑂𝐷</m:t>
                                  </m:r>
                                </m:sub>
                              </m:sSub>
                            </m:e>
                          </m:eqArr>
                        </m:e>
                      </m:d>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sSub>
                                  <m:sSubPr>
                                    <m:ctrlPr>
                                      <a:rPr lang="en-GB" i="1" smtClean="0">
                                        <a:solidFill>
                                          <a:srgbClr val="FF0000"/>
                                        </a:solidFill>
                                        <a:latin typeface="Cambria Math" panose="02040503050406030204" pitchFamily="18" charset="0"/>
                                      </a:rPr>
                                    </m:ctrlPr>
                                  </m:sSubPr>
                                  <m:e>
                                    <m:r>
                                      <m:rPr>
                                        <m:brk m:alnAt="7"/>
                                      </m:rPr>
                                      <a:rPr lang="en-GB" i="1" smtClean="0">
                                        <a:solidFill>
                                          <a:srgbClr val="FF0000"/>
                                        </a:solidFill>
                                        <a:latin typeface="Cambria Math" panose="02040503050406030204" pitchFamily="18" charset="0"/>
                                      </a:rPr>
                                      <m:t>𝐴</m:t>
                                    </m:r>
                                  </m:e>
                                  <m:sub>
                                    <m:r>
                                      <m:rPr>
                                        <m:brk m:alnAt="7"/>
                                      </m:rPr>
                                      <a:rPr lang="en-GB" i="1" smtClean="0">
                                        <a:solidFill>
                                          <a:srgbClr val="FF0000"/>
                                        </a:solidFill>
                                        <a:latin typeface="Cambria Math" panose="02040503050406030204" pitchFamily="18" charset="0"/>
                                      </a:rPr>
                                      <m:t>𝑝</m:t>
                                    </m:r>
                                  </m:sub>
                                </m:sSub>
                              </m:e>
                              <m:e>
                                <m:sSub>
                                  <m:sSubPr>
                                    <m:ctrlPr>
                                      <a:rPr lang="en-GB" i="1" smtClean="0">
                                        <a:solidFill>
                                          <a:srgbClr val="00B050"/>
                                        </a:solidFill>
                                        <a:latin typeface="Cambria Math" panose="02040503050406030204" pitchFamily="18" charset="0"/>
                                      </a:rPr>
                                    </m:ctrlPr>
                                  </m:sSubPr>
                                  <m:e>
                                    <m:r>
                                      <a:rPr lang="en-GB" i="1" smtClean="0">
                                        <a:solidFill>
                                          <a:srgbClr val="00B050"/>
                                        </a:solidFill>
                                        <a:latin typeface="Cambria Math" panose="02040503050406030204" pitchFamily="18" charset="0"/>
                                      </a:rPr>
                                      <m:t>𝐵</m:t>
                                    </m:r>
                                  </m:e>
                                  <m:sub>
                                    <m:r>
                                      <a:rPr lang="en-GB" i="1" smtClean="0">
                                        <a:solidFill>
                                          <a:srgbClr val="00B050"/>
                                        </a:solidFill>
                                        <a:latin typeface="Cambria Math" panose="02040503050406030204" pitchFamily="18" charset="0"/>
                                      </a:rPr>
                                      <m:t>𝑝</m:t>
                                    </m:r>
                                  </m:sub>
                                </m:sSub>
                                <m:sSub>
                                  <m:sSubPr>
                                    <m:ctrlPr>
                                      <a:rPr lang="en-GB" i="1" smtClean="0">
                                        <a:latin typeface="Cambria Math" panose="02040503050406030204" pitchFamily="18" charset="0"/>
                                      </a:rPr>
                                    </m:ctrlPr>
                                  </m:sSubPr>
                                  <m:e>
                                    <m:r>
                                      <a:rPr lang="en-GB" i="1" smtClean="0">
                                        <a:latin typeface="Cambria Math" panose="02040503050406030204" pitchFamily="18" charset="0"/>
                                      </a:rPr>
                                      <m:t>𝐶</m:t>
                                    </m:r>
                                  </m:e>
                                  <m:sub>
                                    <m:r>
                                      <a:rPr lang="en-GB" i="1" smtClean="0">
                                        <a:latin typeface="Cambria Math" panose="02040503050406030204" pitchFamily="18" charset="0"/>
                                      </a:rPr>
                                      <m:t>𝑣</m:t>
                                    </m:r>
                                  </m:sub>
                                </m:sSub>
                              </m:e>
                            </m:mr>
                            <m:mr>
                              <m:e>
                                <m:r>
                                  <a:rPr lang="en-GB" i="1" smtClean="0">
                                    <a:latin typeface="Cambria Math" panose="02040503050406030204" pitchFamily="18" charset="0"/>
                                  </a:rPr>
                                  <m:t>0</m:t>
                                </m:r>
                              </m:e>
                              <m:e>
                                <m:sSub>
                                  <m:sSubPr>
                                    <m:ctrlPr>
                                      <a:rPr lang="en-GB" i="1" smtClean="0">
                                        <a:latin typeface="Cambria Math" panose="02040503050406030204" pitchFamily="18" charset="0"/>
                                      </a:rPr>
                                    </m:ctrlPr>
                                  </m:sSubPr>
                                  <m:e>
                                    <m:r>
                                      <a:rPr lang="en-GB" i="1" smtClean="0">
                                        <a:latin typeface="Cambria Math" panose="02040503050406030204" pitchFamily="18" charset="0"/>
                                      </a:rPr>
                                      <m:t>𝐴</m:t>
                                    </m:r>
                                  </m:e>
                                  <m:sub>
                                    <m:r>
                                      <a:rPr lang="en-GB" i="1" smtClean="0">
                                        <a:latin typeface="Cambria Math" panose="02040503050406030204" pitchFamily="18" charset="0"/>
                                      </a:rPr>
                                      <m:t>𝑣</m:t>
                                    </m:r>
                                  </m:sub>
                                </m:sSub>
                              </m:e>
                            </m:mr>
                          </m:m>
                        </m:e>
                      </m:d>
                      <m:d>
                        <m:dPr>
                          <m:begChr m:val="["/>
                          <m:endChr m:val="]"/>
                          <m:ctrlPr>
                            <a:rPr lang="en-GB" i="1" smtClean="0">
                              <a:latin typeface="Cambria Math" panose="02040503050406030204" pitchFamily="18" charset="0"/>
                            </a:rPr>
                          </m:ctrlPr>
                        </m:dPr>
                        <m:e>
                          <m:eqArr>
                            <m:eqArrPr>
                              <m:ctrlPr>
                                <a:rPr lang="en-GB" i="1" smtClean="0">
                                  <a:latin typeface="Cambria Math" panose="02040503050406030204" pitchFamily="18" charset="0"/>
                                </a:rPr>
                              </m:ctrlPr>
                            </m:eqArr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𝑞</m:t>
                                  </m:r>
                                </m:e>
                              </m:acc>
                            </m:e>
                            <m:e>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𝑥</m:t>
                                      </m:r>
                                    </m:e>
                                  </m:acc>
                                </m:e>
                                <m:sub>
                                  <m:r>
                                    <a:rPr lang="en-GB" i="1" smtClean="0">
                                      <a:latin typeface="Cambria Math" panose="02040503050406030204" pitchFamily="18" charset="0"/>
                                    </a:rPr>
                                    <m:t>𝑂𝐷</m:t>
                                  </m:r>
                                </m:sub>
                              </m:sSub>
                            </m:e>
                          </m:eqArr>
                        </m:e>
                      </m:d>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eqArr>
                            <m:eqArrPr>
                              <m:ctrlPr>
                                <a:rPr lang="en-GB" i="1" smtClean="0">
                                  <a:latin typeface="Cambria Math" panose="02040503050406030204" pitchFamily="18" charset="0"/>
                                </a:rPr>
                              </m:ctrlPr>
                            </m:eqArrPr>
                            <m:e>
                              <m:r>
                                <a:rPr lang="en-GB" i="1" smtClean="0">
                                  <a:latin typeface="Cambria Math" panose="02040503050406030204" pitchFamily="18" charset="0"/>
                                </a:rPr>
                                <m:t>0</m:t>
                              </m:r>
                            </m:e>
                            <m:e>
                              <m:r>
                                <a:rPr lang="en-GB" i="1" smtClean="0">
                                  <a:latin typeface="Cambria Math" panose="02040503050406030204" pitchFamily="18" charset="0"/>
                                </a:rPr>
                                <m:t>1</m:t>
                              </m:r>
                            </m:e>
                          </m:eqArr>
                        </m:e>
                      </m:d>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𝐼</m:t>
                              </m:r>
                            </m:e>
                          </m:acc>
                        </m:e>
                        <m:sub>
                          <m:r>
                            <a:rPr lang="en-GB" i="1" smtClean="0">
                              <a:latin typeface="Cambria Math" panose="02040503050406030204" pitchFamily="18" charset="0"/>
                            </a:rPr>
                            <m:t>𝑜𝑖𝑙</m:t>
                          </m:r>
                        </m:sub>
                      </m:sSub>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eqArr>
                            <m:eqArrPr>
                              <m:ctrlPr>
                                <a:rPr lang="en-GB" i="1" smtClean="0">
                                  <a:latin typeface="Cambria Math" panose="02040503050406030204" pitchFamily="18" charset="0"/>
                                </a:rPr>
                              </m:ctrlPr>
                            </m:eqArrPr>
                            <m:e>
                              <m:sSub>
                                <m:sSubPr>
                                  <m:ctrlPr>
                                    <a:rPr lang="en-GB" i="1" smtClean="0">
                                      <a:latin typeface="Cambria Math" panose="02040503050406030204" pitchFamily="18" charset="0"/>
                                    </a:rPr>
                                  </m:ctrlPr>
                                </m:sSubPr>
                                <m:e>
                                  <m:r>
                                    <a:rPr lang="en-GB" i="1" smtClean="0">
                                      <a:latin typeface="Cambria Math" panose="02040503050406030204" pitchFamily="18" charset="0"/>
                                    </a:rPr>
                                    <m:t>𝐸</m:t>
                                  </m:r>
                                </m:e>
                                <m:sub>
                                  <m:r>
                                    <a:rPr lang="en-GB" i="1" smtClean="0">
                                      <a:latin typeface="Cambria Math" panose="02040503050406030204" pitchFamily="18" charset="0"/>
                                    </a:rPr>
                                    <m:t>𝑝</m:t>
                                  </m:r>
                                </m:sub>
                              </m:sSub>
                            </m:e>
                            <m:e>
                              <m:r>
                                <a:rPr lang="en-GB" i="1" smtClean="0">
                                  <a:latin typeface="Cambria Math" panose="02040503050406030204" pitchFamily="18" charset="0"/>
                                </a:rPr>
                                <m:t>0</m:t>
                              </m:r>
                            </m:e>
                          </m:eqArr>
                        </m:e>
                      </m:d>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𝑃</m:t>
                              </m:r>
                            </m:e>
                          </m:acc>
                        </m:e>
                        <m:sub>
                          <m:sSub>
                            <m:sSubPr>
                              <m:ctrlPr>
                                <a:rPr lang="en-GB" i="1" smtClean="0">
                                  <a:latin typeface="Cambria Math" panose="02040503050406030204" pitchFamily="18" charset="0"/>
                                </a:rPr>
                              </m:ctrlPr>
                            </m:sSubPr>
                            <m:e>
                              <m:r>
                                <a:rPr lang="en-GB" i="1" smtClean="0">
                                  <a:latin typeface="Cambria Math" panose="02040503050406030204" pitchFamily="18" charset="0"/>
                                </a:rPr>
                                <m:t>𝑛</m:t>
                              </m:r>
                            </m:e>
                            <m:sub>
                              <m:r>
                                <a:rPr lang="en-GB" i="1" smtClean="0">
                                  <a:latin typeface="Cambria Math" panose="02040503050406030204" pitchFamily="18" charset="0"/>
                                </a:rPr>
                                <m:t>1</m:t>
                              </m:r>
                            </m:sub>
                          </m:sSub>
                        </m:sub>
                      </m:sSub>
                    </m:oMath>
                  </m:oMathPara>
                </a14:m>
                <a:endParaRPr lang="da-DK"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eqArr>
                            <m:eqArrPr>
                              <m:ctrlPr>
                                <a:rPr lang="en-GB" i="1" smtClean="0">
                                  <a:latin typeface="Cambria Math" panose="02040503050406030204" pitchFamily="18" charset="0"/>
                                </a:rPr>
                              </m:ctrlPr>
                            </m:eqArr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𝑞</m:t>
                                  </m:r>
                                </m:e>
                              </m:acc>
                            </m:e>
                            <m:e>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𝑃</m:t>
                                      </m:r>
                                    </m:e>
                                  </m:acc>
                                </m:e>
                                <m:sub>
                                  <m:sSub>
                                    <m:sSubPr>
                                      <m:ctrlPr>
                                        <a:rPr lang="en-GB" i="1" smtClean="0">
                                          <a:latin typeface="Cambria Math" panose="02040503050406030204" pitchFamily="18" charset="0"/>
                                        </a:rPr>
                                      </m:ctrlPr>
                                    </m:sSubPr>
                                    <m:e>
                                      <m:r>
                                        <a:rPr lang="en-GB" i="1" smtClean="0">
                                          <a:latin typeface="Cambria Math" panose="02040503050406030204" pitchFamily="18" charset="0"/>
                                        </a:rPr>
                                        <m:t>𝑛</m:t>
                                      </m:r>
                                    </m:e>
                                    <m:sub>
                                      <m:r>
                                        <a:rPr lang="en-GB" i="1" smtClean="0">
                                          <a:latin typeface="Cambria Math" panose="02040503050406030204" pitchFamily="18" charset="0"/>
                                        </a:rPr>
                                        <m:t>3</m:t>
                                      </m:r>
                                    </m:sub>
                                  </m:sSub>
                                </m:sub>
                              </m:sSub>
                            </m:e>
                          </m:eqArr>
                        </m:e>
                      </m:d>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sSub>
                                  <m:sSubPr>
                                    <m:ctrlPr>
                                      <a:rPr lang="en-GB" i="1" smtClean="0">
                                        <a:solidFill>
                                          <a:srgbClr val="FF0000"/>
                                        </a:solidFill>
                                        <a:latin typeface="Cambria Math" panose="02040503050406030204" pitchFamily="18" charset="0"/>
                                      </a:rPr>
                                    </m:ctrlPr>
                                  </m:sSubPr>
                                  <m:e>
                                    <m:r>
                                      <m:rPr>
                                        <m:brk m:alnAt="7"/>
                                      </m:rPr>
                                      <a:rPr lang="en-GB" i="1" smtClean="0">
                                        <a:solidFill>
                                          <a:srgbClr val="FF0000"/>
                                        </a:solidFill>
                                        <a:latin typeface="Cambria Math" panose="02040503050406030204" pitchFamily="18" charset="0"/>
                                      </a:rPr>
                                      <m:t>𝐶</m:t>
                                    </m:r>
                                  </m:e>
                                  <m:sub>
                                    <m:r>
                                      <m:rPr>
                                        <m:brk m:alnAt="7"/>
                                      </m:rPr>
                                      <a:rPr lang="en-GB" i="1" smtClean="0">
                                        <a:solidFill>
                                          <a:srgbClr val="FF0000"/>
                                        </a:solidFill>
                                        <a:latin typeface="Cambria Math" panose="02040503050406030204" pitchFamily="18" charset="0"/>
                                      </a:rPr>
                                      <m:t>𝑝</m:t>
                                    </m:r>
                                  </m:sub>
                                </m:sSub>
                              </m:e>
                              <m:e>
                                <m:sSub>
                                  <m:sSubPr>
                                    <m:ctrlPr>
                                      <a:rPr lang="en-GB" i="1" smtClean="0">
                                        <a:solidFill>
                                          <a:srgbClr val="00B050"/>
                                        </a:solidFill>
                                        <a:latin typeface="Cambria Math" panose="02040503050406030204" pitchFamily="18" charset="0"/>
                                      </a:rPr>
                                    </m:ctrlPr>
                                  </m:sSubPr>
                                  <m:e>
                                    <m:r>
                                      <a:rPr lang="en-GB" i="1" smtClean="0">
                                        <a:solidFill>
                                          <a:srgbClr val="00B050"/>
                                        </a:solidFill>
                                        <a:latin typeface="Cambria Math" panose="02040503050406030204" pitchFamily="18" charset="0"/>
                                      </a:rPr>
                                      <m:t>𝐷</m:t>
                                    </m:r>
                                  </m:e>
                                  <m:sub>
                                    <m:r>
                                      <a:rPr lang="en-GB" i="1" smtClean="0">
                                        <a:solidFill>
                                          <a:srgbClr val="00B050"/>
                                        </a:solidFill>
                                        <a:latin typeface="Cambria Math" panose="02040503050406030204" pitchFamily="18" charset="0"/>
                                      </a:rPr>
                                      <m:t>𝑝</m:t>
                                    </m:r>
                                  </m:sub>
                                </m:sSub>
                                <m:sSub>
                                  <m:sSubPr>
                                    <m:ctrlPr>
                                      <a:rPr lang="en-GB" i="1" smtClean="0">
                                        <a:latin typeface="Cambria Math" panose="02040503050406030204" pitchFamily="18" charset="0"/>
                                      </a:rPr>
                                    </m:ctrlPr>
                                  </m:sSubPr>
                                  <m:e>
                                    <m:r>
                                      <a:rPr lang="en-GB" i="1" smtClean="0">
                                        <a:latin typeface="Cambria Math" panose="02040503050406030204" pitchFamily="18" charset="0"/>
                                      </a:rPr>
                                      <m:t>𝐶</m:t>
                                    </m:r>
                                  </m:e>
                                  <m:sub>
                                    <m:r>
                                      <a:rPr lang="en-GB" i="1" smtClean="0">
                                        <a:latin typeface="Cambria Math" panose="02040503050406030204" pitchFamily="18" charset="0"/>
                                      </a:rPr>
                                      <m:t>𝑣</m:t>
                                    </m:r>
                                  </m:sub>
                                </m:sSub>
                              </m:e>
                            </m:mr>
                          </m:m>
                        </m:e>
                      </m:d>
                      <m:d>
                        <m:dPr>
                          <m:begChr m:val="["/>
                          <m:endChr m:val="]"/>
                          <m:ctrlPr>
                            <a:rPr lang="en-GB" i="1" smtClean="0">
                              <a:latin typeface="Cambria Math" panose="02040503050406030204" pitchFamily="18" charset="0"/>
                            </a:rPr>
                          </m:ctrlPr>
                        </m:dPr>
                        <m:e>
                          <m:eqArr>
                            <m:eqArrPr>
                              <m:ctrlPr>
                                <a:rPr lang="en-GB" i="1" smtClean="0">
                                  <a:latin typeface="Cambria Math" panose="02040503050406030204" pitchFamily="18" charset="0"/>
                                </a:rPr>
                              </m:ctrlPr>
                            </m:eqArr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𝑞</m:t>
                                  </m:r>
                                </m:e>
                              </m:acc>
                            </m:e>
                            <m:e>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𝑥</m:t>
                                      </m:r>
                                    </m:e>
                                  </m:acc>
                                </m:e>
                                <m:sub>
                                  <m:r>
                                    <a:rPr lang="en-GB" i="1" smtClean="0">
                                      <a:latin typeface="Cambria Math" panose="02040503050406030204" pitchFamily="18" charset="0"/>
                                    </a:rPr>
                                    <m:t>𝑂𝐷</m:t>
                                  </m:r>
                                </m:sub>
                              </m:sSub>
                            </m:e>
                          </m:eqArr>
                        </m:e>
                      </m:d>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𝐹</m:t>
                              </m:r>
                            </m:e>
                            <m:sub>
                              <m:r>
                                <a:rPr lang="en-GB" i="1">
                                  <a:latin typeface="Cambria Math" panose="02040503050406030204" pitchFamily="18" charset="0"/>
                                </a:rPr>
                                <m:t>𝑝</m:t>
                              </m:r>
                            </m:sub>
                          </m:sSub>
                        </m:e>
                      </m:d>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𝑃</m:t>
                              </m:r>
                            </m:e>
                          </m:acc>
                        </m:e>
                        <m:sub>
                          <m:sSub>
                            <m:sSubPr>
                              <m:ctrlPr>
                                <a:rPr lang="en-GB" i="1" smtClean="0">
                                  <a:latin typeface="Cambria Math" panose="02040503050406030204" pitchFamily="18" charset="0"/>
                                </a:rPr>
                              </m:ctrlPr>
                            </m:sSubPr>
                            <m:e>
                              <m:r>
                                <a:rPr lang="en-GB" i="1" smtClean="0">
                                  <a:latin typeface="Cambria Math" panose="02040503050406030204" pitchFamily="18" charset="0"/>
                                </a:rPr>
                                <m:t>𝑛</m:t>
                              </m:r>
                            </m:e>
                            <m:sub>
                              <m:r>
                                <a:rPr lang="en-GB" i="1" smtClean="0">
                                  <a:latin typeface="Cambria Math" panose="02040503050406030204" pitchFamily="18" charset="0"/>
                                </a:rPr>
                                <m:t>1</m:t>
                              </m:r>
                            </m:sub>
                          </m:sSub>
                        </m:sub>
                      </m:sSub>
                    </m:oMath>
                  </m:oMathPara>
                </a14:m>
                <a:endParaRPr lang="da-DK" dirty="0"/>
              </a:p>
              <a:p>
                <a:endParaRPr lang="en-GB" dirty="0"/>
              </a:p>
              <a:p>
                <a:r>
                  <a:rPr lang="en-GB" dirty="0"/>
                  <a:t>Parameter variations:</a:t>
                </a:r>
              </a:p>
              <a:p>
                <a:pPr lvl="1"/>
                <a:r>
                  <a:rPr lang="en-GB" dirty="0">
                    <a:solidFill>
                      <a:srgbClr val="FF0000"/>
                    </a:solidFill>
                  </a:rPr>
                  <a:t>Red</a:t>
                </a:r>
                <a:r>
                  <a:rPr lang="en-GB" dirty="0"/>
                  <a:t> – due to pipe lengths, pipe and valve frictions and nozzle discharge coefficient</a:t>
                </a:r>
              </a:p>
              <a:p>
                <a:pPr lvl="1"/>
                <a:r>
                  <a:rPr lang="en-GB" dirty="0">
                    <a:solidFill>
                      <a:srgbClr val="00B050"/>
                    </a:solidFill>
                  </a:rPr>
                  <a:t>Green</a:t>
                </a:r>
                <a:r>
                  <a:rPr lang="en-GB" dirty="0"/>
                  <a:t> – due to pipe lengths and valve friction</a:t>
                </a:r>
              </a:p>
            </p:txBody>
          </p:sp>
        </mc:Choice>
        <mc:Fallback xmlns="">
          <p:sp>
            <p:nvSpPr>
              <p:cNvPr id="6" name="Content Placeholder 1">
                <a:extLst>
                  <a:ext uri="{FF2B5EF4-FFF2-40B4-BE49-F238E27FC236}">
                    <a16:creationId xmlns:a16="http://schemas.microsoft.com/office/drawing/2014/main" id="{72626D02-0324-4604-AE4D-86FEBE572522}"/>
                  </a:ext>
                </a:extLst>
              </p:cNvPr>
              <p:cNvSpPr txBox="1">
                <a:spLocks noRot="1" noChangeAspect="1" noMove="1" noResize="1" noEditPoints="1" noAdjustHandles="1" noChangeArrowheads="1" noChangeShapeType="1" noTextEdit="1"/>
              </p:cNvSpPr>
              <p:nvPr/>
            </p:nvSpPr>
            <p:spPr>
              <a:xfrm>
                <a:off x="457200" y="1600205"/>
                <a:ext cx="8229600" cy="4075446"/>
              </a:xfrm>
              <a:prstGeom prst="rect">
                <a:avLst/>
              </a:prstGeom>
              <a:blipFill>
                <a:blip r:embed="rId4"/>
                <a:stretch>
                  <a:fillRect l="-222"/>
                </a:stretch>
              </a:blipFill>
            </p:spPr>
            <p:txBody>
              <a:bodyPr/>
              <a:lstStyle/>
              <a:p>
                <a:r>
                  <a:rPr lang="da-DK">
                    <a:noFill/>
                  </a:rPr>
                  <a:t> </a:t>
                </a:r>
              </a:p>
            </p:txBody>
          </p:sp>
        </mc:Fallback>
      </mc:AlternateContent>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B0B50436-FB15-4F07-A1B0-6CEE91988C8C}"/>
                  </a:ext>
                </a:extLst>
              </p:cNvPr>
              <p:cNvSpPr txBox="1">
                <a:spLocks/>
              </p:cNvSpPr>
              <p:nvPr/>
            </p:nvSpPr>
            <p:spPr>
              <a:xfrm>
                <a:off x="457200" y="1600205"/>
                <a:ext cx="8229600" cy="4075446"/>
              </a:xfrm>
              <a:prstGeom prst="rect">
                <a:avLst/>
              </a:prstGeom>
            </p:spPr>
            <p:txBody>
              <a:bodyPr vert="horz" lIns="91440" tIns="45720" rIns="91440" bIns="45720" rtlCol="0">
                <a:normAutofit/>
              </a:bodyPr>
              <a:lstStyle>
                <a:lvl1pPr marL="257165" indent="-257165" algn="l" defTabSz="685773" rtl="0" eaLnBrk="1" latinLnBrk="0" hangingPunct="1">
                  <a:spcBef>
                    <a:spcPct val="20000"/>
                  </a:spcBef>
                  <a:buFont typeface="Arial" pitchFamily="34" charset="0"/>
                  <a:buChar char="•"/>
                  <a:defRPr sz="1500" kern="1200">
                    <a:solidFill>
                      <a:srgbClr val="211A52"/>
                    </a:solidFill>
                    <a:latin typeface="+mn-lt"/>
                    <a:ea typeface="+mn-ea"/>
                    <a:cs typeface="+mn-cs"/>
                  </a:defRPr>
                </a:lvl1pPr>
                <a:lvl2pPr marL="557190" indent="-214304"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2pPr>
                <a:lvl3pPr marL="857216"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3pPr>
                <a:lvl4pPr marL="1200102"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4pPr>
                <a:lvl5pPr marL="1542988"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5pPr>
                <a:lvl6pPr marL="1885874"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3"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pitchFamily="34" charse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eqArr>
                            <m:eqArrPr>
                              <m:ctrlPr>
                                <a:rPr lang="en-GB" i="1" smtClean="0">
                                  <a:latin typeface="Cambria Math" panose="02040503050406030204" pitchFamily="18" charset="0"/>
                                </a:rPr>
                              </m:ctrlPr>
                            </m:eqArrPr>
                            <m:e>
                              <m:acc>
                                <m:accPr>
                                  <m:chr m:val="̇"/>
                                  <m:ctrlPr>
                                    <a:rPr lang="en-GB" i="1" smtClean="0">
                                      <a:latin typeface="Cambria Math" panose="02040503050406030204" pitchFamily="18" charset="0"/>
                                    </a:rPr>
                                  </m:ctrlPr>
                                </m:acc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𝑝</m:t>
                                      </m:r>
                                    </m:e>
                                  </m:acc>
                                </m:e>
                              </m:acc>
                            </m:e>
                            <m:e>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𝑥</m:t>
                                          </m:r>
                                        </m:e>
                                      </m:acc>
                                    </m:e>
                                  </m:acc>
                                </m:e>
                                <m:sub>
                                  <m:r>
                                    <a:rPr lang="en-GB" i="1" smtClean="0">
                                      <a:latin typeface="Cambria Math" panose="02040503050406030204" pitchFamily="18" charset="0"/>
                                    </a:rPr>
                                    <m:t>𝑂𝐷</m:t>
                                  </m:r>
                                </m:sub>
                              </m:sSub>
                            </m:e>
                          </m:eqArr>
                        </m:e>
                      </m:d>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sSub>
                                  <m:sSubPr>
                                    <m:ctrlPr>
                                      <a:rPr lang="en-GB" i="1" smtClean="0">
                                        <a:solidFill>
                                          <a:srgbClr val="FF0000"/>
                                        </a:solidFill>
                                        <a:latin typeface="Cambria Math" panose="02040503050406030204" pitchFamily="18" charset="0"/>
                                      </a:rPr>
                                    </m:ctrlPr>
                                  </m:sSubPr>
                                  <m:e>
                                    <m:r>
                                      <m:rPr>
                                        <m:brk m:alnAt="7"/>
                                      </m:rPr>
                                      <a:rPr lang="en-GB" i="1" smtClean="0">
                                        <a:solidFill>
                                          <a:srgbClr val="FF0000"/>
                                        </a:solidFill>
                                        <a:latin typeface="Cambria Math" panose="02040503050406030204" pitchFamily="18" charset="0"/>
                                      </a:rPr>
                                      <m:t>𝐴</m:t>
                                    </m:r>
                                  </m:e>
                                  <m:sub>
                                    <m:r>
                                      <m:rPr>
                                        <m:brk m:alnAt="7"/>
                                      </m:rPr>
                                      <a:rPr lang="en-GB" i="1" smtClean="0">
                                        <a:solidFill>
                                          <a:srgbClr val="FF0000"/>
                                        </a:solidFill>
                                        <a:latin typeface="Cambria Math" panose="02040503050406030204" pitchFamily="18" charset="0"/>
                                      </a:rPr>
                                      <m:t>𝑝</m:t>
                                    </m:r>
                                  </m:sub>
                                </m:sSub>
                              </m:e>
                              <m:e>
                                <m:sSub>
                                  <m:sSubPr>
                                    <m:ctrlPr>
                                      <a:rPr lang="en-GB" i="1" smtClean="0">
                                        <a:solidFill>
                                          <a:srgbClr val="00B050"/>
                                        </a:solidFill>
                                        <a:latin typeface="Cambria Math" panose="02040503050406030204" pitchFamily="18" charset="0"/>
                                      </a:rPr>
                                    </m:ctrlPr>
                                  </m:sSubPr>
                                  <m:e>
                                    <m:r>
                                      <a:rPr lang="en-GB" i="1" smtClean="0">
                                        <a:solidFill>
                                          <a:srgbClr val="00B050"/>
                                        </a:solidFill>
                                        <a:latin typeface="Cambria Math" panose="02040503050406030204" pitchFamily="18" charset="0"/>
                                      </a:rPr>
                                      <m:t>𝐵</m:t>
                                    </m:r>
                                  </m:e>
                                  <m:sub>
                                    <m:r>
                                      <a:rPr lang="en-GB" i="1" smtClean="0">
                                        <a:solidFill>
                                          <a:srgbClr val="00B050"/>
                                        </a:solidFill>
                                        <a:latin typeface="Cambria Math" panose="02040503050406030204" pitchFamily="18" charset="0"/>
                                      </a:rPr>
                                      <m:t>𝑝</m:t>
                                    </m:r>
                                  </m:sub>
                                </m:sSub>
                                <m:sSub>
                                  <m:sSubPr>
                                    <m:ctrlPr>
                                      <a:rPr lang="en-GB" i="1" smtClean="0">
                                        <a:latin typeface="Cambria Math" panose="02040503050406030204" pitchFamily="18" charset="0"/>
                                      </a:rPr>
                                    </m:ctrlPr>
                                  </m:sSubPr>
                                  <m:e>
                                    <m:r>
                                      <a:rPr lang="en-GB" i="1" smtClean="0">
                                        <a:latin typeface="Cambria Math" panose="02040503050406030204" pitchFamily="18" charset="0"/>
                                      </a:rPr>
                                      <m:t>𝐶</m:t>
                                    </m:r>
                                  </m:e>
                                  <m:sub>
                                    <m:r>
                                      <a:rPr lang="en-GB" i="1" smtClean="0">
                                        <a:latin typeface="Cambria Math" panose="02040503050406030204" pitchFamily="18" charset="0"/>
                                      </a:rPr>
                                      <m:t>𝑣</m:t>
                                    </m:r>
                                  </m:sub>
                                </m:sSub>
                              </m:e>
                            </m:mr>
                            <m:mr>
                              <m:e>
                                <m:r>
                                  <a:rPr lang="en-GB" i="1" smtClean="0">
                                    <a:latin typeface="Cambria Math" panose="02040503050406030204" pitchFamily="18" charset="0"/>
                                  </a:rPr>
                                  <m:t>0</m:t>
                                </m:r>
                              </m:e>
                              <m:e>
                                <m:sSub>
                                  <m:sSubPr>
                                    <m:ctrlPr>
                                      <a:rPr lang="en-GB" i="1" smtClean="0">
                                        <a:latin typeface="Cambria Math" panose="02040503050406030204" pitchFamily="18" charset="0"/>
                                      </a:rPr>
                                    </m:ctrlPr>
                                  </m:sSubPr>
                                  <m:e>
                                    <m:r>
                                      <a:rPr lang="en-GB" i="1" smtClean="0">
                                        <a:latin typeface="Cambria Math" panose="02040503050406030204" pitchFamily="18" charset="0"/>
                                      </a:rPr>
                                      <m:t>𝐴</m:t>
                                    </m:r>
                                  </m:e>
                                  <m:sub>
                                    <m:r>
                                      <a:rPr lang="en-GB" i="1" smtClean="0">
                                        <a:latin typeface="Cambria Math" panose="02040503050406030204" pitchFamily="18" charset="0"/>
                                      </a:rPr>
                                      <m:t>𝑣</m:t>
                                    </m:r>
                                  </m:sub>
                                </m:sSub>
                              </m:e>
                            </m:mr>
                          </m:m>
                        </m:e>
                      </m:d>
                      <m:d>
                        <m:dPr>
                          <m:begChr m:val="["/>
                          <m:endChr m:val="]"/>
                          <m:ctrlPr>
                            <a:rPr lang="en-GB" i="1" smtClean="0">
                              <a:latin typeface="Cambria Math" panose="02040503050406030204" pitchFamily="18" charset="0"/>
                            </a:rPr>
                          </m:ctrlPr>
                        </m:dPr>
                        <m:e>
                          <m:eqArr>
                            <m:eqArrPr>
                              <m:ctrlPr>
                                <a:rPr lang="en-GB" i="1" smtClean="0">
                                  <a:latin typeface="Cambria Math" panose="02040503050406030204" pitchFamily="18" charset="0"/>
                                </a:rPr>
                              </m:ctrlPr>
                            </m:eqArr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𝑞</m:t>
                                  </m:r>
                                </m:e>
                              </m:acc>
                            </m:e>
                            <m:e>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𝑥</m:t>
                                      </m:r>
                                    </m:e>
                                  </m:acc>
                                </m:e>
                                <m:sub>
                                  <m:r>
                                    <a:rPr lang="en-GB" i="1" smtClean="0">
                                      <a:latin typeface="Cambria Math" panose="02040503050406030204" pitchFamily="18" charset="0"/>
                                    </a:rPr>
                                    <m:t>𝑂𝐷</m:t>
                                  </m:r>
                                </m:sub>
                              </m:sSub>
                            </m:e>
                          </m:eqArr>
                        </m:e>
                      </m:d>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eqArr>
                            <m:eqArrPr>
                              <m:ctrlPr>
                                <a:rPr lang="en-GB" i="1" smtClean="0">
                                  <a:latin typeface="Cambria Math" panose="02040503050406030204" pitchFamily="18" charset="0"/>
                                </a:rPr>
                              </m:ctrlPr>
                            </m:eqArrPr>
                            <m:e>
                              <m:r>
                                <a:rPr lang="en-GB" i="1" smtClean="0">
                                  <a:latin typeface="Cambria Math" panose="02040503050406030204" pitchFamily="18" charset="0"/>
                                </a:rPr>
                                <m:t>0</m:t>
                              </m:r>
                            </m:e>
                            <m:e>
                              <m:r>
                                <a:rPr lang="en-GB" i="1" smtClean="0">
                                  <a:latin typeface="Cambria Math" panose="02040503050406030204" pitchFamily="18" charset="0"/>
                                </a:rPr>
                                <m:t>1</m:t>
                              </m:r>
                            </m:e>
                          </m:eqArr>
                        </m:e>
                      </m:d>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𝐼</m:t>
                              </m:r>
                            </m:e>
                          </m:acc>
                        </m:e>
                        <m:sub>
                          <m:r>
                            <a:rPr lang="en-GB" i="1" smtClean="0">
                              <a:latin typeface="Cambria Math" panose="02040503050406030204" pitchFamily="18" charset="0"/>
                            </a:rPr>
                            <m:t>𝑜𝑖𝑙</m:t>
                          </m:r>
                        </m:sub>
                      </m:sSub>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eqArr>
                            <m:eqArrPr>
                              <m:ctrlPr>
                                <a:rPr lang="en-GB" i="1" smtClean="0">
                                  <a:latin typeface="Cambria Math" panose="02040503050406030204" pitchFamily="18" charset="0"/>
                                </a:rPr>
                              </m:ctrlPr>
                            </m:eqArrPr>
                            <m:e>
                              <m:sSub>
                                <m:sSubPr>
                                  <m:ctrlPr>
                                    <a:rPr lang="en-GB" i="1" smtClean="0">
                                      <a:solidFill>
                                        <a:srgbClr val="0070C0"/>
                                      </a:solidFill>
                                      <a:latin typeface="Cambria Math" panose="02040503050406030204" pitchFamily="18" charset="0"/>
                                    </a:rPr>
                                  </m:ctrlPr>
                                </m:sSubPr>
                                <m:e>
                                  <m:r>
                                    <a:rPr lang="en-GB" i="1" smtClean="0">
                                      <a:solidFill>
                                        <a:srgbClr val="0070C0"/>
                                      </a:solidFill>
                                      <a:latin typeface="Cambria Math" panose="02040503050406030204" pitchFamily="18" charset="0"/>
                                    </a:rPr>
                                    <m:t>𝐸</m:t>
                                  </m:r>
                                </m:e>
                                <m:sub>
                                  <m:r>
                                    <a:rPr lang="en-GB" i="1" smtClean="0">
                                      <a:solidFill>
                                        <a:srgbClr val="0070C0"/>
                                      </a:solidFill>
                                      <a:latin typeface="Cambria Math" panose="02040503050406030204" pitchFamily="18" charset="0"/>
                                    </a:rPr>
                                    <m:t>𝑝</m:t>
                                  </m:r>
                                </m:sub>
                              </m:sSub>
                            </m:e>
                            <m:e>
                              <m:r>
                                <a:rPr lang="en-GB" i="1" smtClean="0">
                                  <a:latin typeface="Cambria Math" panose="02040503050406030204" pitchFamily="18" charset="0"/>
                                </a:rPr>
                                <m:t>0</m:t>
                              </m:r>
                            </m:e>
                          </m:eqArr>
                        </m:e>
                      </m:d>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𝑃</m:t>
                              </m:r>
                            </m:e>
                          </m:acc>
                        </m:e>
                        <m:sub>
                          <m:sSub>
                            <m:sSubPr>
                              <m:ctrlPr>
                                <a:rPr lang="en-GB" i="1" smtClean="0">
                                  <a:latin typeface="Cambria Math" panose="02040503050406030204" pitchFamily="18" charset="0"/>
                                </a:rPr>
                              </m:ctrlPr>
                            </m:sSubPr>
                            <m:e>
                              <m:r>
                                <a:rPr lang="en-GB" i="1" smtClean="0">
                                  <a:latin typeface="Cambria Math" panose="02040503050406030204" pitchFamily="18" charset="0"/>
                                </a:rPr>
                                <m:t>𝑛</m:t>
                              </m:r>
                            </m:e>
                            <m:sub>
                              <m:r>
                                <a:rPr lang="en-GB" i="1" smtClean="0">
                                  <a:latin typeface="Cambria Math" panose="02040503050406030204" pitchFamily="18" charset="0"/>
                                </a:rPr>
                                <m:t>1</m:t>
                              </m:r>
                            </m:sub>
                          </m:sSub>
                        </m:sub>
                      </m:sSub>
                    </m:oMath>
                  </m:oMathPara>
                </a14:m>
                <a:endParaRPr lang="da-DK"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eqArr>
                            <m:eqArrPr>
                              <m:ctrlPr>
                                <a:rPr lang="en-GB" i="1" smtClean="0">
                                  <a:latin typeface="Cambria Math" panose="02040503050406030204" pitchFamily="18" charset="0"/>
                                </a:rPr>
                              </m:ctrlPr>
                            </m:eqArr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𝑞</m:t>
                                  </m:r>
                                </m:e>
                              </m:acc>
                            </m:e>
                            <m:e>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𝑃</m:t>
                                      </m:r>
                                    </m:e>
                                  </m:acc>
                                </m:e>
                                <m:sub>
                                  <m:sSub>
                                    <m:sSubPr>
                                      <m:ctrlPr>
                                        <a:rPr lang="en-GB" i="1" smtClean="0">
                                          <a:latin typeface="Cambria Math" panose="02040503050406030204" pitchFamily="18" charset="0"/>
                                        </a:rPr>
                                      </m:ctrlPr>
                                    </m:sSubPr>
                                    <m:e>
                                      <m:r>
                                        <a:rPr lang="en-GB" i="1" smtClean="0">
                                          <a:latin typeface="Cambria Math" panose="02040503050406030204" pitchFamily="18" charset="0"/>
                                        </a:rPr>
                                        <m:t>𝑛</m:t>
                                      </m:r>
                                    </m:e>
                                    <m:sub>
                                      <m:r>
                                        <a:rPr lang="en-GB" i="1" smtClean="0">
                                          <a:latin typeface="Cambria Math" panose="02040503050406030204" pitchFamily="18" charset="0"/>
                                        </a:rPr>
                                        <m:t>3</m:t>
                                      </m:r>
                                    </m:sub>
                                  </m:sSub>
                                </m:sub>
                              </m:sSub>
                            </m:e>
                          </m:eqArr>
                        </m:e>
                      </m:d>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sSub>
                                  <m:sSubPr>
                                    <m:ctrlPr>
                                      <a:rPr lang="en-GB" i="1" smtClean="0">
                                        <a:solidFill>
                                          <a:srgbClr val="FF0000"/>
                                        </a:solidFill>
                                        <a:latin typeface="Cambria Math" panose="02040503050406030204" pitchFamily="18" charset="0"/>
                                      </a:rPr>
                                    </m:ctrlPr>
                                  </m:sSubPr>
                                  <m:e>
                                    <m:r>
                                      <m:rPr>
                                        <m:brk m:alnAt="7"/>
                                      </m:rPr>
                                      <a:rPr lang="en-GB" i="1" smtClean="0">
                                        <a:solidFill>
                                          <a:srgbClr val="FF0000"/>
                                        </a:solidFill>
                                        <a:latin typeface="Cambria Math" panose="02040503050406030204" pitchFamily="18" charset="0"/>
                                      </a:rPr>
                                      <m:t>𝐶</m:t>
                                    </m:r>
                                  </m:e>
                                  <m:sub>
                                    <m:r>
                                      <m:rPr>
                                        <m:brk m:alnAt="7"/>
                                      </m:rPr>
                                      <a:rPr lang="en-GB" i="1" smtClean="0">
                                        <a:solidFill>
                                          <a:srgbClr val="FF0000"/>
                                        </a:solidFill>
                                        <a:latin typeface="Cambria Math" panose="02040503050406030204" pitchFamily="18" charset="0"/>
                                      </a:rPr>
                                      <m:t>𝑝</m:t>
                                    </m:r>
                                  </m:sub>
                                </m:sSub>
                              </m:e>
                              <m:e>
                                <m:sSub>
                                  <m:sSubPr>
                                    <m:ctrlPr>
                                      <a:rPr lang="en-GB" i="1" smtClean="0">
                                        <a:solidFill>
                                          <a:srgbClr val="00B050"/>
                                        </a:solidFill>
                                        <a:latin typeface="Cambria Math" panose="02040503050406030204" pitchFamily="18" charset="0"/>
                                      </a:rPr>
                                    </m:ctrlPr>
                                  </m:sSubPr>
                                  <m:e>
                                    <m:r>
                                      <a:rPr lang="en-GB" i="1" smtClean="0">
                                        <a:solidFill>
                                          <a:srgbClr val="00B050"/>
                                        </a:solidFill>
                                        <a:latin typeface="Cambria Math" panose="02040503050406030204" pitchFamily="18" charset="0"/>
                                      </a:rPr>
                                      <m:t>𝐷</m:t>
                                    </m:r>
                                  </m:e>
                                  <m:sub>
                                    <m:r>
                                      <a:rPr lang="en-GB" i="1" smtClean="0">
                                        <a:solidFill>
                                          <a:srgbClr val="00B050"/>
                                        </a:solidFill>
                                        <a:latin typeface="Cambria Math" panose="02040503050406030204" pitchFamily="18" charset="0"/>
                                      </a:rPr>
                                      <m:t>𝑝</m:t>
                                    </m:r>
                                  </m:sub>
                                </m:sSub>
                                <m:sSub>
                                  <m:sSubPr>
                                    <m:ctrlPr>
                                      <a:rPr lang="en-GB" i="1" smtClean="0">
                                        <a:latin typeface="Cambria Math" panose="02040503050406030204" pitchFamily="18" charset="0"/>
                                      </a:rPr>
                                    </m:ctrlPr>
                                  </m:sSubPr>
                                  <m:e>
                                    <m:r>
                                      <a:rPr lang="en-GB" i="1" smtClean="0">
                                        <a:latin typeface="Cambria Math" panose="02040503050406030204" pitchFamily="18" charset="0"/>
                                      </a:rPr>
                                      <m:t>𝐶</m:t>
                                    </m:r>
                                  </m:e>
                                  <m:sub>
                                    <m:r>
                                      <a:rPr lang="en-GB" i="1" smtClean="0">
                                        <a:latin typeface="Cambria Math" panose="02040503050406030204" pitchFamily="18" charset="0"/>
                                      </a:rPr>
                                      <m:t>𝑣</m:t>
                                    </m:r>
                                  </m:sub>
                                </m:sSub>
                              </m:e>
                            </m:mr>
                          </m:m>
                        </m:e>
                      </m:d>
                      <m:d>
                        <m:dPr>
                          <m:begChr m:val="["/>
                          <m:endChr m:val="]"/>
                          <m:ctrlPr>
                            <a:rPr lang="en-GB" i="1" smtClean="0">
                              <a:latin typeface="Cambria Math" panose="02040503050406030204" pitchFamily="18" charset="0"/>
                            </a:rPr>
                          </m:ctrlPr>
                        </m:dPr>
                        <m:e>
                          <m:eqArr>
                            <m:eqArrPr>
                              <m:ctrlPr>
                                <a:rPr lang="en-GB" i="1" smtClean="0">
                                  <a:latin typeface="Cambria Math" panose="02040503050406030204" pitchFamily="18" charset="0"/>
                                </a:rPr>
                              </m:ctrlPr>
                            </m:eqArr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𝑞</m:t>
                                  </m:r>
                                </m:e>
                              </m:acc>
                            </m:e>
                            <m:e>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𝑥</m:t>
                                      </m:r>
                                    </m:e>
                                  </m:acc>
                                </m:e>
                                <m:sub>
                                  <m:r>
                                    <a:rPr lang="en-GB" i="1" smtClean="0">
                                      <a:latin typeface="Cambria Math" panose="02040503050406030204" pitchFamily="18" charset="0"/>
                                    </a:rPr>
                                    <m:t>𝑂𝐷</m:t>
                                  </m:r>
                                </m:sub>
                              </m:sSub>
                            </m:e>
                          </m:eqArr>
                        </m:e>
                      </m:d>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sSub>
                            <m:sSubPr>
                              <m:ctrlPr>
                                <a:rPr lang="en-GB" i="1">
                                  <a:solidFill>
                                    <a:srgbClr val="0070C0"/>
                                  </a:solidFill>
                                  <a:latin typeface="Cambria Math" panose="02040503050406030204" pitchFamily="18" charset="0"/>
                                </a:rPr>
                              </m:ctrlPr>
                            </m:sSubPr>
                            <m:e>
                              <m:r>
                                <a:rPr lang="en-GB" i="1">
                                  <a:solidFill>
                                    <a:srgbClr val="0070C0"/>
                                  </a:solidFill>
                                  <a:latin typeface="Cambria Math" panose="02040503050406030204" pitchFamily="18" charset="0"/>
                                </a:rPr>
                                <m:t>𝐹</m:t>
                              </m:r>
                            </m:e>
                            <m:sub>
                              <m:r>
                                <a:rPr lang="en-GB" i="1">
                                  <a:solidFill>
                                    <a:srgbClr val="0070C0"/>
                                  </a:solidFill>
                                  <a:latin typeface="Cambria Math" panose="02040503050406030204" pitchFamily="18" charset="0"/>
                                </a:rPr>
                                <m:t>𝑝</m:t>
                              </m:r>
                            </m:sub>
                          </m:sSub>
                        </m:e>
                      </m:d>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𝑃</m:t>
                              </m:r>
                            </m:e>
                          </m:acc>
                        </m:e>
                        <m:sub>
                          <m:sSub>
                            <m:sSubPr>
                              <m:ctrlPr>
                                <a:rPr lang="en-GB" i="1" smtClean="0">
                                  <a:latin typeface="Cambria Math" panose="02040503050406030204" pitchFamily="18" charset="0"/>
                                </a:rPr>
                              </m:ctrlPr>
                            </m:sSubPr>
                            <m:e>
                              <m:r>
                                <a:rPr lang="en-GB" i="1" smtClean="0">
                                  <a:latin typeface="Cambria Math" panose="02040503050406030204" pitchFamily="18" charset="0"/>
                                </a:rPr>
                                <m:t>𝑛</m:t>
                              </m:r>
                            </m:e>
                            <m:sub>
                              <m:r>
                                <a:rPr lang="en-GB" i="1" smtClean="0">
                                  <a:latin typeface="Cambria Math" panose="02040503050406030204" pitchFamily="18" charset="0"/>
                                </a:rPr>
                                <m:t>1</m:t>
                              </m:r>
                            </m:sub>
                          </m:sSub>
                        </m:sub>
                      </m:sSub>
                    </m:oMath>
                  </m:oMathPara>
                </a14:m>
                <a:endParaRPr lang="da-DK" dirty="0"/>
              </a:p>
              <a:p>
                <a:endParaRPr lang="en-GB" dirty="0"/>
              </a:p>
              <a:p>
                <a:r>
                  <a:rPr lang="en-GB" dirty="0"/>
                  <a:t>Parameter variations:</a:t>
                </a:r>
              </a:p>
              <a:p>
                <a:pPr lvl="1"/>
                <a:r>
                  <a:rPr lang="en-GB" dirty="0">
                    <a:solidFill>
                      <a:srgbClr val="FF0000"/>
                    </a:solidFill>
                  </a:rPr>
                  <a:t>Red</a:t>
                </a:r>
                <a:r>
                  <a:rPr lang="en-GB" dirty="0"/>
                  <a:t> – due to pipe lengths, pipe and valve frictions and nozzle discharge coefficient</a:t>
                </a:r>
              </a:p>
              <a:p>
                <a:pPr lvl="1"/>
                <a:r>
                  <a:rPr lang="en-GB" dirty="0">
                    <a:solidFill>
                      <a:srgbClr val="00B050"/>
                    </a:solidFill>
                  </a:rPr>
                  <a:t>Green</a:t>
                </a:r>
                <a:r>
                  <a:rPr lang="en-GB" dirty="0"/>
                  <a:t> – due to pipe lengths and valve friction</a:t>
                </a:r>
              </a:p>
              <a:p>
                <a:pPr lvl="1"/>
                <a:r>
                  <a:rPr lang="en-GB" dirty="0">
                    <a:solidFill>
                      <a:srgbClr val="0070C0"/>
                    </a:solidFill>
                  </a:rPr>
                  <a:t>Blue</a:t>
                </a:r>
                <a:r>
                  <a:rPr lang="en-GB" dirty="0"/>
                  <a:t> – due to pipe lengths</a:t>
                </a:r>
              </a:p>
            </p:txBody>
          </p:sp>
        </mc:Choice>
        <mc:Fallback xmlns="">
          <p:sp>
            <p:nvSpPr>
              <p:cNvPr id="7" name="Content Placeholder 1">
                <a:extLst>
                  <a:ext uri="{FF2B5EF4-FFF2-40B4-BE49-F238E27FC236}">
                    <a16:creationId xmlns:a16="http://schemas.microsoft.com/office/drawing/2014/main" id="{B0B50436-FB15-4F07-A1B0-6CEE91988C8C}"/>
                  </a:ext>
                </a:extLst>
              </p:cNvPr>
              <p:cNvSpPr txBox="1">
                <a:spLocks noRot="1" noChangeAspect="1" noMove="1" noResize="1" noEditPoints="1" noAdjustHandles="1" noChangeArrowheads="1" noChangeShapeType="1" noTextEdit="1"/>
              </p:cNvSpPr>
              <p:nvPr/>
            </p:nvSpPr>
            <p:spPr>
              <a:xfrm>
                <a:off x="457200" y="1600205"/>
                <a:ext cx="8229600" cy="4075446"/>
              </a:xfrm>
              <a:prstGeom prst="rect">
                <a:avLst/>
              </a:prstGeom>
              <a:blipFill>
                <a:blip r:embed="rId5"/>
                <a:stretch>
                  <a:fillRect l="-222"/>
                </a:stretch>
              </a:blipFill>
            </p:spPr>
            <p:txBody>
              <a:bodyPr/>
              <a:lstStyle/>
              <a:p>
                <a:r>
                  <a:rPr lang="da-DK">
                    <a:noFill/>
                  </a:rPr>
                  <a:t> </a:t>
                </a:r>
              </a:p>
            </p:txBody>
          </p:sp>
        </mc:Fallback>
      </mc:AlternateContent>
      <mc:AlternateContent xmlns:mc="http://schemas.openxmlformats.org/markup-compatibility/2006">
        <mc:Choice xmlns:a14="http://schemas.microsoft.com/office/drawing/2010/main" Requires="a14">
          <p:sp>
            <p:nvSpPr>
              <p:cNvPr id="8" name="Content Placeholder 1">
                <a:extLst>
                  <a:ext uri="{FF2B5EF4-FFF2-40B4-BE49-F238E27FC236}">
                    <a16:creationId xmlns:a16="http://schemas.microsoft.com/office/drawing/2014/main" id="{1891E99E-8D24-4688-8875-2004EA781C68}"/>
                  </a:ext>
                </a:extLst>
              </p:cNvPr>
              <p:cNvSpPr txBox="1">
                <a:spLocks/>
              </p:cNvSpPr>
              <p:nvPr/>
            </p:nvSpPr>
            <p:spPr>
              <a:xfrm>
                <a:off x="457200" y="1600205"/>
                <a:ext cx="8229600" cy="4075446"/>
              </a:xfrm>
              <a:prstGeom prst="rect">
                <a:avLst/>
              </a:prstGeom>
            </p:spPr>
            <p:txBody>
              <a:bodyPr vert="horz" lIns="91440" tIns="45720" rIns="91440" bIns="45720" rtlCol="0">
                <a:normAutofit/>
              </a:bodyPr>
              <a:lstStyle>
                <a:lvl1pPr marL="257165" indent="-257165" algn="l" defTabSz="685773" rtl="0" eaLnBrk="1" latinLnBrk="0" hangingPunct="1">
                  <a:spcBef>
                    <a:spcPct val="20000"/>
                  </a:spcBef>
                  <a:buFont typeface="Arial" pitchFamily="34" charset="0"/>
                  <a:buChar char="•"/>
                  <a:defRPr sz="1500" kern="1200">
                    <a:solidFill>
                      <a:srgbClr val="211A52"/>
                    </a:solidFill>
                    <a:latin typeface="+mn-lt"/>
                    <a:ea typeface="+mn-ea"/>
                    <a:cs typeface="+mn-cs"/>
                  </a:defRPr>
                </a:lvl1pPr>
                <a:lvl2pPr marL="557190" indent="-214304"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2pPr>
                <a:lvl3pPr marL="857216"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3pPr>
                <a:lvl4pPr marL="1200102"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4pPr>
                <a:lvl5pPr marL="1542988"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5pPr>
                <a:lvl6pPr marL="1885874"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3"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pitchFamily="34" charse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eqArr>
                            <m:eqArrPr>
                              <m:ctrlPr>
                                <a:rPr lang="en-GB" i="1" smtClean="0">
                                  <a:latin typeface="Cambria Math" panose="02040503050406030204" pitchFamily="18" charset="0"/>
                                </a:rPr>
                              </m:ctrlPr>
                            </m:eqArrPr>
                            <m:e>
                              <m:acc>
                                <m:accPr>
                                  <m:chr m:val="̇"/>
                                  <m:ctrlPr>
                                    <a:rPr lang="en-GB" i="1" smtClean="0">
                                      <a:latin typeface="Cambria Math" panose="02040503050406030204" pitchFamily="18" charset="0"/>
                                    </a:rPr>
                                  </m:ctrlPr>
                                </m:acc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𝑝</m:t>
                                      </m:r>
                                    </m:e>
                                  </m:acc>
                                </m:e>
                              </m:acc>
                            </m:e>
                            <m:e>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𝑥</m:t>
                                          </m:r>
                                        </m:e>
                                      </m:acc>
                                    </m:e>
                                  </m:acc>
                                </m:e>
                                <m:sub>
                                  <m:r>
                                    <a:rPr lang="en-GB" i="1" smtClean="0">
                                      <a:latin typeface="Cambria Math" panose="02040503050406030204" pitchFamily="18" charset="0"/>
                                    </a:rPr>
                                    <m:t>𝑂𝐷</m:t>
                                  </m:r>
                                </m:sub>
                              </m:sSub>
                            </m:e>
                          </m:eqArr>
                        </m:e>
                      </m:d>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sSub>
                                  <m:sSubPr>
                                    <m:ctrlPr>
                                      <a:rPr lang="en-GB" i="1" smtClean="0">
                                        <a:solidFill>
                                          <a:srgbClr val="FF0000"/>
                                        </a:solidFill>
                                        <a:latin typeface="Cambria Math" panose="02040503050406030204" pitchFamily="18" charset="0"/>
                                      </a:rPr>
                                    </m:ctrlPr>
                                  </m:sSubPr>
                                  <m:e>
                                    <m:r>
                                      <m:rPr>
                                        <m:brk m:alnAt="7"/>
                                      </m:rPr>
                                      <a:rPr lang="en-GB" i="1" smtClean="0">
                                        <a:solidFill>
                                          <a:srgbClr val="FF0000"/>
                                        </a:solidFill>
                                        <a:latin typeface="Cambria Math" panose="02040503050406030204" pitchFamily="18" charset="0"/>
                                      </a:rPr>
                                      <m:t>𝐴</m:t>
                                    </m:r>
                                  </m:e>
                                  <m:sub>
                                    <m:r>
                                      <m:rPr>
                                        <m:brk m:alnAt="7"/>
                                      </m:rPr>
                                      <a:rPr lang="en-GB" i="1" smtClean="0">
                                        <a:solidFill>
                                          <a:srgbClr val="FF0000"/>
                                        </a:solidFill>
                                        <a:latin typeface="Cambria Math" panose="02040503050406030204" pitchFamily="18" charset="0"/>
                                      </a:rPr>
                                      <m:t>𝑝</m:t>
                                    </m:r>
                                  </m:sub>
                                </m:sSub>
                              </m:e>
                              <m:e>
                                <m:sSub>
                                  <m:sSubPr>
                                    <m:ctrlPr>
                                      <a:rPr lang="en-GB" i="1" smtClean="0">
                                        <a:solidFill>
                                          <a:srgbClr val="00B050"/>
                                        </a:solidFill>
                                        <a:latin typeface="Cambria Math" panose="02040503050406030204" pitchFamily="18" charset="0"/>
                                      </a:rPr>
                                    </m:ctrlPr>
                                  </m:sSubPr>
                                  <m:e>
                                    <m:r>
                                      <a:rPr lang="en-GB" i="1" smtClean="0">
                                        <a:solidFill>
                                          <a:srgbClr val="00B050"/>
                                        </a:solidFill>
                                        <a:latin typeface="Cambria Math" panose="02040503050406030204" pitchFamily="18" charset="0"/>
                                      </a:rPr>
                                      <m:t>𝐵</m:t>
                                    </m:r>
                                  </m:e>
                                  <m:sub>
                                    <m:r>
                                      <a:rPr lang="en-GB" i="1" smtClean="0">
                                        <a:solidFill>
                                          <a:srgbClr val="00B050"/>
                                        </a:solidFill>
                                        <a:latin typeface="Cambria Math" panose="02040503050406030204" pitchFamily="18" charset="0"/>
                                      </a:rPr>
                                      <m:t>𝑝</m:t>
                                    </m:r>
                                  </m:sub>
                                </m:sSub>
                                <m:sSub>
                                  <m:sSubPr>
                                    <m:ctrlPr>
                                      <a:rPr lang="en-GB" i="1" smtClean="0">
                                        <a:solidFill>
                                          <a:srgbClr val="9C5BCD"/>
                                        </a:solidFill>
                                        <a:latin typeface="Cambria Math" panose="02040503050406030204" pitchFamily="18" charset="0"/>
                                      </a:rPr>
                                    </m:ctrlPr>
                                  </m:sSubPr>
                                  <m:e>
                                    <m:r>
                                      <a:rPr lang="en-GB" i="1" smtClean="0">
                                        <a:solidFill>
                                          <a:srgbClr val="9C5BCD"/>
                                        </a:solidFill>
                                        <a:latin typeface="Cambria Math" panose="02040503050406030204" pitchFamily="18" charset="0"/>
                                      </a:rPr>
                                      <m:t>𝐶</m:t>
                                    </m:r>
                                  </m:e>
                                  <m:sub>
                                    <m:r>
                                      <a:rPr lang="en-GB" i="1" smtClean="0">
                                        <a:solidFill>
                                          <a:srgbClr val="9C5BCD"/>
                                        </a:solidFill>
                                        <a:latin typeface="Cambria Math" panose="02040503050406030204" pitchFamily="18" charset="0"/>
                                      </a:rPr>
                                      <m:t>𝑣</m:t>
                                    </m:r>
                                  </m:sub>
                                </m:sSub>
                              </m:e>
                            </m:mr>
                            <m:mr>
                              <m:e>
                                <m:r>
                                  <a:rPr lang="en-GB" i="1" smtClean="0">
                                    <a:latin typeface="Cambria Math" panose="02040503050406030204" pitchFamily="18" charset="0"/>
                                  </a:rPr>
                                  <m:t>0</m:t>
                                </m:r>
                              </m:e>
                              <m:e>
                                <m:sSub>
                                  <m:sSubPr>
                                    <m:ctrlPr>
                                      <a:rPr lang="en-GB" i="1" smtClean="0">
                                        <a:solidFill>
                                          <a:srgbClr val="9C5BCD"/>
                                        </a:solidFill>
                                        <a:latin typeface="Cambria Math" panose="02040503050406030204" pitchFamily="18" charset="0"/>
                                      </a:rPr>
                                    </m:ctrlPr>
                                  </m:sSubPr>
                                  <m:e>
                                    <m:r>
                                      <a:rPr lang="en-GB" i="1" smtClean="0">
                                        <a:solidFill>
                                          <a:srgbClr val="9C5BCD"/>
                                        </a:solidFill>
                                        <a:latin typeface="Cambria Math" panose="02040503050406030204" pitchFamily="18" charset="0"/>
                                      </a:rPr>
                                      <m:t>𝐴</m:t>
                                    </m:r>
                                  </m:e>
                                  <m:sub>
                                    <m:r>
                                      <a:rPr lang="en-GB" i="1" smtClean="0">
                                        <a:solidFill>
                                          <a:srgbClr val="9C5BCD"/>
                                        </a:solidFill>
                                        <a:latin typeface="Cambria Math" panose="02040503050406030204" pitchFamily="18" charset="0"/>
                                      </a:rPr>
                                      <m:t>𝑣</m:t>
                                    </m:r>
                                  </m:sub>
                                </m:sSub>
                              </m:e>
                            </m:mr>
                          </m:m>
                        </m:e>
                      </m:d>
                      <m:d>
                        <m:dPr>
                          <m:begChr m:val="["/>
                          <m:endChr m:val="]"/>
                          <m:ctrlPr>
                            <a:rPr lang="en-GB" i="1" smtClean="0">
                              <a:latin typeface="Cambria Math" panose="02040503050406030204" pitchFamily="18" charset="0"/>
                            </a:rPr>
                          </m:ctrlPr>
                        </m:dPr>
                        <m:e>
                          <m:eqArr>
                            <m:eqArrPr>
                              <m:ctrlPr>
                                <a:rPr lang="en-GB" i="1" smtClean="0">
                                  <a:latin typeface="Cambria Math" panose="02040503050406030204" pitchFamily="18" charset="0"/>
                                </a:rPr>
                              </m:ctrlPr>
                            </m:eqArr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𝑞</m:t>
                                  </m:r>
                                </m:e>
                              </m:acc>
                            </m:e>
                            <m:e>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𝑥</m:t>
                                      </m:r>
                                    </m:e>
                                  </m:acc>
                                </m:e>
                                <m:sub>
                                  <m:r>
                                    <a:rPr lang="en-GB" i="1" smtClean="0">
                                      <a:latin typeface="Cambria Math" panose="02040503050406030204" pitchFamily="18" charset="0"/>
                                    </a:rPr>
                                    <m:t>𝑂𝐷</m:t>
                                  </m:r>
                                </m:sub>
                              </m:sSub>
                            </m:e>
                          </m:eqArr>
                        </m:e>
                      </m:d>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eqArr>
                            <m:eqArrPr>
                              <m:ctrlPr>
                                <a:rPr lang="en-GB" i="1" smtClean="0">
                                  <a:latin typeface="Cambria Math" panose="02040503050406030204" pitchFamily="18" charset="0"/>
                                </a:rPr>
                              </m:ctrlPr>
                            </m:eqArrPr>
                            <m:e>
                              <m:r>
                                <a:rPr lang="en-GB" i="1" smtClean="0">
                                  <a:latin typeface="Cambria Math" panose="02040503050406030204" pitchFamily="18" charset="0"/>
                                </a:rPr>
                                <m:t>0</m:t>
                              </m:r>
                            </m:e>
                            <m:e>
                              <m:r>
                                <a:rPr lang="en-GB" i="1" smtClean="0">
                                  <a:latin typeface="Cambria Math" panose="02040503050406030204" pitchFamily="18" charset="0"/>
                                </a:rPr>
                                <m:t>1</m:t>
                              </m:r>
                            </m:e>
                          </m:eqArr>
                        </m:e>
                      </m:d>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𝐼</m:t>
                              </m:r>
                            </m:e>
                          </m:acc>
                        </m:e>
                        <m:sub>
                          <m:r>
                            <a:rPr lang="en-GB" i="1" smtClean="0">
                              <a:latin typeface="Cambria Math" panose="02040503050406030204" pitchFamily="18" charset="0"/>
                            </a:rPr>
                            <m:t>𝑜𝑖𝑙</m:t>
                          </m:r>
                        </m:sub>
                      </m:sSub>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eqArr>
                            <m:eqArrPr>
                              <m:ctrlPr>
                                <a:rPr lang="en-GB" i="1" smtClean="0">
                                  <a:latin typeface="Cambria Math" panose="02040503050406030204" pitchFamily="18" charset="0"/>
                                </a:rPr>
                              </m:ctrlPr>
                            </m:eqArrPr>
                            <m:e>
                              <m:sSub>
                                <m:sSubPr>
                                  <m:ctrlPr>
                                    <a:rPr lang="en-GB" i="1" smtClean="0">
                                      <a:solidFill>
                                        <a:srgbClr val="0070C0"/>
                                      </a:solidFill>
                                      <a:latin typeface="Cambria Math" panose="02040503050406030204" pitchFamily="18" charset="0"/>
                                    </a:rPr>
                                  </m:ctrlPr>
                                </m:sSubPr>
                                <m:e>
                                  <m:r>
                                    <a:rPr lang="en-GB" i="1" smtClean="0">
                                      <a:solidFill>
                                        <a:srgbClr val="0070C0"/>
                                      </a:solidFill>
                                      <a:latin typeface="Cambria Math" panose="02040503050406030204" pitchFamily="18" charset="0"/>
                                    </a:rPr>
                                    <m:t>𝐸</m:t>
                                  </m:r>
                                </m:e>
                                <m:sub>
                                  <m:r>
                                    <a:rPr lang="en-GB" i="1" smtClean="0">
                                      <a:solidFill>
                                        <a:srgbClr val="0070C0"/>
                                      </a:solidFill>
                                      <a:latin typeface="Cambria Math" panose="02040503050406030204" pitchFamily="18" charset="0"/>
                                    </a:rPr>
                                    <m:t>𝑝</m:t>
                                  </m:r>
                                </m:sub>
                              </m:sSub>
                            </m:e>
                            <m:e>
                              <m:r>
                                <a:rPr lang="en-GB" i="1" smtClean="0">
                                  <a:latin typeface="Cambria Math" panose="02040503050406030204" pitchFamily="18" charset="0"/>
                                </a:rPr>
                                <m:t>0</m:t>
                              </m:r>
                            </m:e>
                          </m:eqArr>
                        </m:e>
                      </m:d>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𝑃</m:t>
                              </m:r>
                            </m:e>
                          </m:acc>
                        </m:e>
                        <m:sub>
                          <m:sSub>
                            <m:sSubPr>
                              <m:ctrlPr>
                                <a:rPr lang="en-GB" i="1" smtClean="0">
                                  <a:latin typeface="Cambria Math" panose="02040503050406030204" pitchFamily="18" charset="0"/>
                                </a:rPr>
                              </m:ctrlPr>
                            </m:sSubPr>
                            <m:e>
                              <m:r>
                                <a:rPr lang="en-GB" i="1" smtClean="0">
                                  <a:latin typeface="Cambria Math" panose="02040503050406030204" pitchFamily="18" charset="0"/>
                                </a:rPr>
                                <m:t>𝑛</m:t>
                              </m:r>
                            </m:e>
                            <m:sub>
                              <m:r>
                                <a:rPr lang="en-GB" i="1" smtClean="0">
                                  <a:latin typeface="Cambria Math" panose="02040503050406030204" pitchFamily="18" charset="0"/>
                                </a:rPr>
                                <m:t>1</m:t>
                              </m:r>
                            </m:sub>
                          </m:sSub>
                        </m:sub>
                      </m:sSub>
                    </m:oMath>
                  </m:oMathPara>
                </a14:m>
                <a:endParaRPr lang="da-DK"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eqArr>
                            <m:eqArrPr>
                              <m:ctrlPr>
                                <a:rPr lang="en-GB" i="1" smtClean="0">
                                  <a:latin typeface="Cambria Math" panose="02040503050406030204" pitchFamily="18" charset="0"/>
                                </a:rPr>
                              </m:ctrlPr>
                            </m:eqArr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𝑞</m:t>
                                  </m:r>
                                </m:e>
                              </m:acc>
                            </m:e>
                            <m:e>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𝑃</m:t>
                                      </m:r>
                                    </m:e>
                                  </m:acc>
                                </m:e>
                                <m:sub>
                                  <m:sSub>
                                    <m:sSubPr>
                                      <m:ctrlPr>
                                        <a:rPr lang="en-GB" i="1" smtClean="0">
                                          <a:latin typeface="Cambria Math" panose="02040503050406030204" pitchFamily="18" charset="0"/>
                                        </a:rPr>
                                      </m:ctrlPr>
                                    </m:sSubPr>
                                    <m:e>
                                      <m:r>
                                        <a:rPr lang="en-GB" i="1" smtClean="0">
                                          <a:latin typeface="Cambria Math" panose="02040503050406030204" pitchFamily="18" charset="0"/>
                                        </a:rPr>
                                        <m:t>𝑛</m:t>
                                      </m:r>
                                    </m:e>
                                    <m:sub>
                                      <m:r>
                                        <a:rPr lang="en-GB" i="1" smtClean="0">
                                          <a:latin typeface="Cambria Math" panose="02040503050406030204" pitchFamily="18" charset="0"/>
                                        </a:rPr>
                                        <m:t>3</m:t>
                                      </m:r>
                                    </m:sub>
                                  </m:sSub>
                                </m:sub>
                              </m:sSub>
                            </m:e>
                          </m:eqArr>
                        </m:e>
                      </m:d>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m>
                            <m:mPr>
                              <m:mcs>
                                <m:mc>
                                  <m:mcPr>
                                    <m:count m:val="2"/>
                                    <m:mcJc m:val="center"/>
                                  </m:mcPr>
                                </m:mc>
                              </m:mcs>
                              <m:ctrlPr>
                                <a:rPr lang="en-GB" i="1" smtClean="0">
                                  <a:latin typeface="Cambria Math" panose="02040503050406030204" pitchFamily="18" charset="0"/>
                                </a:rPr>
                              </m:ctrlPr>
                            </m:mPr>
                            <m:mr>
                              <m:e>
                                <m:sSub>
                                  <m:sSubPr>
                                    <m:ctrlPr>
                                      <a:rPr lang="en-GB" i="1" smtClean="0">
                                        <a:solidFill>
                                          <a:srgbClr val="FF0000"/>
                                        </a:solidFill>
                                        <a:latin typeface="Cambria Math" panose="02040503050406030204" pitchFamily="18" charset="0"/>
                                      </a:rPr>
                                    </m:ctrlPr>
                                  </m:sSubPr>
                                  <m:e>
                                    <m:r>
                                      <m:rPr>
                                        <m:brk m:alnAt="7"/>
                                      </m:rPr>
                                      <a:rPr lang="en-GB" i="1" smtClean="0">
                                        <a:solidFill>
                                          <a:srgbClr val="FF0000"/>
                                        </a:solidFill>
                                        <a:latin typeface="Cambria Math" panose="02040503050406030204" pitchFamily="18" charset="0"/>
                                      </a:rPr>
                                      <m:t>𝐶</m:t>
                                    </m:r>
                                  </m:e>
                                  <m:sub>
                                    <m:r>
                                      <m:rPr>
                                        <m:brk m:alnAt="7"/>
                                      </m:rPr>
                                      <a:rPr lang="en-GB" i="1" smtClean="0">
                                        <a:solidFill>
                                          <a:srgbClr val="FF0000"/>
                                        </a:solidFill>
                                        <a:latin typeface="Cambria Math" panose="02040503050406030204" pitchFamily="18" charset="0"/>
                                      </a:rPr>
                                      <m:t>𝑝</m:t>
                                    </m:r>
                                  </m:sub>
                                </m:sSub>
                              </m:e>
                              <m:e>
                                <m:sSub>
                                  <m:sSubPr>
                                    <m:ctrlPr>
                                      <a:rPr lang="en-GB" i="1" smtClean="0">
                                        <a:solidFill>
                                          <a:srgbClr val="00B050"/>
                                        </a:solidFill>
                                        <a:latin typeface="Cambria Math" panose="02040503050406030204" pitchFamily="18" charset="0"/>
                                      </a:rPr>
                                    </m:ctrlPr>
                                  </m:sSubPr>
                                  <m:e>
                                    <m:r>
                                      <a:rPr lang="en-GB" i="1" smtClean="0">
                                        <a:solidFill>
                                          <a:srgbClr val="00B050"/>
                                        </a:solidFill>
                                        <a:latin typeface="Cambria Math" panose="02040503050406030204" pitchFamily="18" charset="0"/>
                                      </a:rPr>
                                      <m:t>𝐷</m:t>
                                    </m:r>
                                  </m:e>
                                  <m:sub>
                                    <m:r>
                                      <a:rPr lang="en-GB" i="1" smtClean="0">
                                        <a:solidFill>
                                          <a:srgbClr val="00B050"/>
                                        </a:solidFill>
                                        <a:latin typeface="Cambria Math" panose="02040503050406030204" pitchFamily="18" charset="0"/>
                                      </a:rPr>
                                      <m:t>𝑝</m:t>
                                    </m:r>
                                  </m:sub>
                                </m:sSub>
                                <m:sSub>
                                  <m:sSubPr>
                                    <m:ctrlPr>
                                      <a:rPr lang="en-GB" i="1" smtClean="0">
                                        <a:solidFill>
                                          <a:srgbClr val="9C5BCD"/>
                                        </a:solidFill>
                                        <a:latin typeface="Cambria Math" panose="02040503050406030204" pitchFamily="18" charset="0"/>
                                      </a:rPr>
                                    </m:ctrlPr>
                                  </m:sSubPr>
                                  <m:e>
                                    <m:r>
                                      <a:rPr lang="en-GB" i="1" smtClean="0">
                                        <a:solidFill>
                                          <a:srgbClr val="9C5BCD"/>
                                        </a:solidFill>
                                        <a:latin typeface="Cambria Math" panose="02040503050406030204" pitchFamily="18" charset="0"/>
                                      </a:rPr>
                                      <m:t>𝐶</m:t>
                                    </m:r>
                                  </m:e>
                                  <m:sub>
                                    <m:r>
                                      <a:rPr lang="en-GB" i="1" smtClean="0">
                                        <a:solidFill>
                                          <a:srgbClr val="9C5BCD"/>
                                        </a:solidFill>
                                        <a:latin typeface="Cambria Math" panose="02040503050406030204" pitchFamily="18" charset="0"/>
                                      </a:rPr>
                                      <m:t>𝑣</m:t>
                                    </m:r>
                                  </m:sub>
                                </m:sSub>
                              </m:e>
                            </m:mr>
                          </m:m>
                        </m:e>
                      </m:d>
                      <m:d>
                        <m:dPr>
                          <m:begChr m:val="["/>
                          <m:endChr m:val="]"/>
                          <m:ctrlPr>
                            <a:rPr lang="en-GB" i="1" smtClean="0">
                              <a:latin typeface="Cambria Math" panose="02040503050406030204" pitchFamily="18" charset="0"/>
                            </a:rPr>
                          </m:ctrlPr>
                        </m:dPr>
                        <m:e>
                          <m:eqArr>
                            <m:eqArrPr>
                              <m:ctrlPr>
                                <a:rPr lang="en-GB" i="1" smtClean="0">
                                  <a:latin typeface="Cambria Math" panose="02040503050406030204" pitchFamily="18" charset="0"/>
                                </a:rPr>
                              </m:ctrlPr>
                            </m:eqArr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𝑞</m:t>
                                  </m:r>
                                </m:e>
                              </m:acc>
                            </m:e>
                            <m:e>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𝑥</m:t>
                                      </m:r>
                                    </m:e>
                                  </m:acc>
                                </m:e>
                                <m:sub>
                                  <m:r>
                                    <a:rPr lang="en-GB" i="1" smtClean="0">
                                      <a:latin typeface="Cambria Math" panose="02040503050406030204" pitchFamily="18" charset="0"/>
                                    </a:rPr>
                                    <m:t>𝑂𝐷</m:t>
                                  </m:r>
                                </m:sub>
                              </m:sSub>
                            </m:e>
                          </m:eqArr>
                        </m:e>
                      </m:d>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sSub>
                            <m:sSubPr>
                              <m:ctrlPr>
                                <a:rPr lang="en-GB" i="1">
                                  <a:solidFill>
                                    <a:srgbClr val="0070C0"/>
                                  </a:solidFill>
                                  <a:latin typeface="Cambria Math" panose="02040503050406030204" pitchFamily="18" charset="0"/>
                                </a:rPr>
                              </m:ctrlPr>
                            </m:sSubPr>
                            <m:e>
                              <m:r>
                                <a:rPr lang="en-GB" i="1">
                                  <a:solidFill>
                                    <a:srgbClr val="0070C0"/>
                                  </a:solidFill>
                                  <a:latin typeface="Cambria Math" panose="02040503050406030204" pitchFamily="18" charset="0"/>
                                </a:rPr>
                                <m:t>𝐹</m:t>
                              </m:r>
                            </m:e>
                            <m:sub>
                              <m:r>
                                <a:rPr lang="en-GB" i="1">
                                  <a:solidFill>
                                    <a:srgbClr val="0070C0"/>
                                  </a:solidFill>
                                  <a:latin typeface="Cambria Math" panose="02040503050406030204" pitchFamily="18" charset="0"/>
                                </a:rPr>
                                <m:t>𝑝</m:t>
                              </m:r>
                            </m:sub>
                          </m:sSub>
                        </m:e>
                      </m:d>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i="1" smtClean="0">
                                  <a:latin typeface="Cambria Math" panose="02040503050406030204" pitchFamily="18" charset="0"/>
                                </a:rPr>
                                <m:t>𝑃</m:t>
                              </m:r>
                            </m:e>
                          </m:acc>
                        </m:e>
                        <m:sub>
                          <m:sSub>
                            <m:sSubPr>
                              <m:ctrlPr>
                                <a:rPr lang="en-GB" i="1" smtClean="0">
                                  <a:latin typeface="Cambria Math" panose="02040503050406030204" pitchFamily="18" charset="0"/>
                                </a:rPr>
                              </m:ctrlPr>
                            </m:sSubPr>
                            <m:e>
                              <m:r>
                                <a:rPr lang="en-GB" i="1" smtClean="0">
                                  <a:latin typeface="Cambria Math" panose="02040503050406030204" pitchFamily="18" charset="0"/>
                                </a:rPr>
                                <m:t>𝑛</m:t>
                              </m:r>
                            </m:e>
                            <m:sub>
                              <m:r>
                                <a:rPr lang="en-GB" i="1" smtClean="0">
                                  <a:latin typeface="Cambria Math" panose="02040503050406030204" pitchFamily="18" charset="0"/>
                                </a:rPr>
                                <m:t>1</m:t>
                              </m:r>
                            </m:sub>
                          </m:sSub>
                        </m:sub>
                      </m:sSub>
                    </m:oMath>
                  </m:oMathPara>
                </a14:m>
                <a:endParaRPr lang="da-DK" dirty="0"/>
              </a:p>
              <a:p>
                <a:endParaRPr lang="en-GB" dirty="0"/>
              </a:p>
              <a:p>
                <a:r>
                  <a:rPr lang="en-GB" dirty="0"/>
                  <a:t>Parameter variations:</a:t>
                </a:r>
              </a:p>
              <a:p>
                <a:pPr lvl="1"/>
                <a:r>
                  <a:rPr lang="en-GB" dirty="0">
                    <a:solidFill>
                      <a:srgbClr val="FF0000"/>
                    </a:solidFill>
                  </a:rPr>
                  <a:t>Red</a:t>
                </a:r>
                <a:r>
                  <a:rPr lang="en-GB" dirty="0"/>
                  <a:t> – due to pipe lengths, pipe and valve frictions and nozzle discharge coefficient</a:t>
                </a:r>
              </a:p>
              <a:p>
                <a:pPr lvl="1"/>
                <a:r>
                  <a:rPr lang="en-GB" dirty="0">
                    <a:solidFill>
                      <a:srgbClr val="00B050"/>
                    </a:solidFill>
                  </a:rPr>
                  <a:t>Green</a:t>
                </a:r>
                <a:r>
                  <a:rPr lang="en-GB" dirty="0"/>
                  <a:t> – due to pipe lengths and valve friction</a:t>
                </a:r>
              </a:p>
              <a:p>
                <a:pPr lvl="1"/>
                <a:r>
                  <a:rPr lang="en-GB" dirty="0">
                    <a:solidFill>
                      <a:srgbClr val="0070C0"/>
                    </a:solidFill>
                  </a:rPr>
                  <a:t>Blue</a:t>
                </a:r>
                <a:r>
                  <a:rPr lang="en-GB" dirty="0"/>
                  <a:t> – due to pipe lengths</a:t>
                </a:r>
              </a:p>
              <a:p>
                <a:pPr lvl="1"/>
                <a:r>
                  <a:rPr lang="en-GB" dirty="0">
                    <a:solidFill>
                      <a:srgbClr val="9C5BCD"/>
                    </a:solidFill>
                  </a:rPr>
                  <a:t>Purple</a:t>
                </a:r>
                <a:r>
                  <a:rPr lang="en-GB" dirty="0"/>
                  <a:t> – due to valve time constant</a:t>
                </a:r>
              </a:p>
              <a:p>
                <a:pPr lvl="1"/>
                <a:endParaRPr lang="en-GB" dirty="0"/>
              </a:p>
              <a:p>
                <a:r>
                  <a:rPr lang="en-GB" dirty="0">
                    <a:solidFill>
                      <a:schemeClr val="tx1"/>
                    </a:solidFill>
                  </a:rPr>
                  <a:t>Some parameters are constant, 0 or 1</a:t>
                </a:r>
              </a:p>
            </p:txBody>
          </p:sp>
        </mc:Choice>
        <mc:Fallback>
          <p:sp>
            <p:nvSpPr>
              <p:cNvPr id="8" name="Content Placeholder 1">
                <a:extLst>
                  <a:ext uri="{FF2B5EF4-FFF2-40B4-BE49-F238E27FC236}">
                    <a16:creationId xmlns:a16="http://schemas.microsoft.com/office/drawing/2014/main" id="{1891E99E-8D24-4688-8875-2004EA781C68}"/>
                  </a:ext>
                </a:extLst>
              </p:cNvPr>
              <p:cNvSpPr txBox="1">
                <a:spLocks noRot="1" noChangeAspect="1" noMove="1" noResize="1" noEditPoints="1" noAdjustHandles="1" noChangeArrowheads="1" noChangeShapeType="1" noTextEdit="1"/>
              </p:cNvSpPr>
              <p:nvPr/>
            </p:nvSpPr>
            <p:spPr>
              <a:xfrm>
                <a:off x="457200" y="1600205"/>
                <a:ext cx="8229600" cy="4075446"/>
              </a:xfrm>
              <a:prstGeom prst="rect">
                <a:avLst/>
              </a:prstGeom>
              <a:blipFill>
                <a:blip r:embed="rId6"/>
                <a:stretch>
                  <a:fillRect l="-222"/>
                </a:stretch>
              </a:blipFill>
            </p:spPr>
            <p:txBody>
              <a:bodyPr/>
              <a:lstStyle/>
              <a:p>
                <a:r>
                  <a:rPr lang="da-DK">
                    <a:noFill/>
                  </a:rPr>
                  <a:t> </a:t>
                </a:r>
              </a:p>
            </p:txBody>
          </p:sp>
        </mc:Fallback>
      </mc:AlternateContent>
    </p:spTree>
    <p:extLst>
      <p:ext uri="{BB962C8B-B14F-4D97-AF65-F5344CB8AC3E}">
        <p14:creationId xmlns:p14="http://schemas.microsoft.com/office/powerpoint/2010/main" val="1945156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45C82B-B1EB-4965-844D-B60CE1512345}"/>
              </a:ext>
            </a:extLst>
          </p:cNvPr>
          <p:cNvSpPr>
            <a:spLocks noGrp="1"/>
          </p:cNvSpPr>
          <p:nvPr>
            <p:ph type="title"/>
          </p:nvPr>
        </p:nvSpPr>
        <p:spPr/>
        <p:txBody>
          <a:bodyPr/>
          <a:lstStyle/>
          <a:p>
            <a:r>
              <a:rPr lang="en-GB" dirty="0"/>
              <a:t>Model estimation</a:t>
            </a:r>
            <a:endParaRPr lang="da-DK" dirty="0"/>
          </a:p>
        </p:txBody>
      </p:sp>
      <p:pic>
        <p:nvPicPr>
          <p:cNvPr id="4" name="Picture 3">
            <a:extLst>
              <a:ext uri="{FF2B5EF4-FFF2-40B4-BE49-F238E27FC236}">
                <a16:creationId xmlns:a16="http://schemas.microsoft.com/office/drawing/2014/main" id="{ED9E9580-EE87-47C7-9748-035F059EFA76}"/>
              </a:ext>
            </a:extLst>
          </p:cNvPr>
          <p:cNvPicPr>
            <a:picLocks noChangeAspect="1"/>
          </p:cNvPicPr>
          <p:nvPr/>
        </p:nvPicPr>
        <p:blipFill rotWithShape="1">
          <a:blip r:embed="rId2"/>
          <a:srcRect l="341" r="2837"/>
          <a:stretch/>
        </p:blipFill>
        <p:spPr>
          <a:xfrm>
            <a:off x="4213412" y="1680396"/>
            <a:ext cx="3836893" cy="4177823"/>
          </a:xfrm>
          <a:prstGeom prst="rect">
            <a:avLst/>
          </a:prstGeom>
        </p:spPr>
      </p:pic>
      <p:sp>
        <p:nvSpPr>
          <p:cNvPr id="2" name="Content Placeholder 1">
            <a:extLst>
              <a:ext uri="{FF2B5EF4-FFF2-40B4-BE49-F238E27FC236}">
                <a16:creationId xmlns:a16="http://schemas.microsoft.com/office/drawing/2014/main" id="{427FE460-9792-4D17-A4C0-1C9A287545D1}"/>
              </a:ext>
            </a:extLst>
          </p:cNvPr>
          <p:cNvSpPr>
            <a:spLocks noGrp="1"/>
          </p:cNvSpPr>
          <p:nvPr>
            <p:ph idx="1"/>
          </p:nvPr>
        </p:nvSpPr>
        <p:spPr/>
        <p:txBody>
          <a:bodyPr/>
          <a:lstStyle/>
          <a:p>
            <a:r>
              <a:rPr lang="en-GB" dirty="0"/>
              <a:t>Estimation based on single steady state values</a:t>
            </a:r>
          </a:p>
          <a:p>
            <a:endParaRPr lang="en-GB" dirty="0"/>
          </a:p>
          <a:p>
            <a:endParaRPr lang="en-GB" dirty="0"/>
          </a:p>
          <a:p>
            <a:r>
              <a:rPr lang="en-GB" dirty="0"/>
              <a:t>Model made for 50 % OD</a:t>
            </a:r>
          </a:p>
          <a:p>
            <a:pPr marL="0" indent="0">
              <a:buNone/>
            </a:pPr>
            <a:endParaRPr lang="en-GB" dirty="0"/>
          </a:p>
          <a:p>
            <a:endParaRPr lang="en-GB" dirty="0"/>
          </a:p>
          <a:p>
            <a:r>
              <a:rPr lang="en-GB" dirty="0"/>
              <a:t>H</a:t>
            </a:r>
            <a:r>
              <a:rPr lang="da-DK" dirty="0" err="1"/>
              <a:t>andtuned</a:t>
            </a:r>
            <a:r>
              <a:rPr lang="da-DK" dirty="0"/>
              <a:t> PID controllers for </a:t>
            </a:r>
            <a:r>
              <a:rPr lang="da-DK" dirty="0" err="1"/>
              <a:t>making</a:t>
            </a:r>
            <a:r>
              <a:rPr lang="da-DK" dirty="0"/>
              <a:t> </a:t>
            </a:r>
            <a:br>
              <a:rPr lang="da-DK" dirty="0"/>
            </a:br>
            <a:r>
              <a:rPr lang="da-DK" dirty="0" err="1"/>
              <a:t>closed</a:t>
            </a:r>
            <a:r>
              <a:rPr lang="da-DK" dirty="0"/>
              <a:t> loop system as on the </a:t>
            </a:r>
            <a:r>
              <a:rPr lang="da-DK" dirty="0" err="1"/>
              <a:t>vessel</a:t>
            </a:r>
            <a:endParaRPr lang="da-DK" dirty="0"/>
          </a:p>
        </p:txBody>
      </p:sp>
    </p:spTree>
    <p:extLst>
      <p:ext uri="{BB962C8B-B14F-4D97-AF65-F5344CB8AC3E}">
        <p14:creationId xmlns:p14="http://schemas.microsoft.com/office/powerpoint/2010/main" val="118787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9F6225-5AF1-46E9-B611-598A6C2EEEA0}"/>
              </a:ext>
            </a:extLst>
          </p:cNvPr>
          <p:cNvSpPr>
            <a:spLocks noGrp="1"/>
          </p:cNvSpPr>
          <p:nvPr>
            <p:ph idx="1"/>
          </p:nvPr>
        </p:nvSpPr>
        <p:spPr/>
        <p:txBody>
          <a:bodyPr/>
          <a:lstStyle/>
          <a:p>
            <a:r>
              <a:rPr lang="en-GB" dirty="0"/>
              <a:t>Closed loop vs open loop identification</a:t>
            </a:r>
          </a:p>
          <a:p>
            <a:endParaRPr lang="en-GB" dirty="0"/>
          </a:p>
          <a:p>
            <a:pPr lvl="1"/>
            <a:r>
              <a:rPr lang="en-GB" dirty="0"/>
              <a:t>Closed loop</a:t>
            </a:r>
          </a:p>
          <a:p>
            <a:pPr lvl="2"/>
            <a:r>
              <a:rPr lang="en-GB" dirty="0"/>
              <a:t>Input correlated with noise</a:t>
            </a:r>
          </a:p>
          <a:p>
            <a:pPr lvl="2"/>
            <a:r>
              <a:rPr lang="en-GB" dirty="0"/>
              <a:t>Is done while system is operating</a:t>
            </a:r>
          </a:p>
          <a:p>
            <a:endParaRPr lang="en-GB" dirty="0"/>
          </a:p>
          <a:p>
            <a:pPr lvl="1"/>
            <a:r>
              <a:rPr lang="en-GB" dirty="0"/>
              <a:t>Open loop</a:t>
            </a:r>
          </a:p>
          <a:p>
            <a:pPr lvl="2"/>
            <a:r>
              <a:rPr lang="en-GB" dirty="0"/>
              <a:t>No correlation with noise</a:t>
            </a:r>
          </a:p>
          <a:p>
            <a:pPr lvl="2"/>
            <a:r>
              <a:rPr lang="en-GB" dirty="0"/>
              <a:t>Needs to take system out of operation</a:t>
            </a:r>
          </a:p>
          <a:p>
            <a:pPr lvl="1"/>
            <a:endParaRPr lang="en-GB" dirty="0"/>
          </a:p>
          <a:p>
            <a:r>
              <a:rPr lang="en-GB" dirty="0"/>
              <a:t>Initial guess is 25 % larger in all varying parameters</a:t>
            </a:r>
          </a:p>
        </p:txBody>
      </p:sp>
      <p:sp>
        <p:nvSpPr>
          <p:cNvPr id="3" name="Title 2">
            <a:extLst>
              <a:ext uri="{FF2B5EF4-FFF2-40B4-BE49-F238E27FC236}">
                <a16:creationId xmlns:a16="http://schemas.microsoft.com/office/drawing/2014/main" id="{ECFD6DBE-0EA4-489E-8D2A-5298B9CC7543}"/>
              </a:ext>
            </a:extLst>
          </p:cNvPr>
          <p:cNvSpPr>
            <a:spLocks noGrp="1"/>
          </p:cNvSpPr>
          <p:nvPr>
            <p:ph type="title"/>
          </p:nvPr>
        </p:nvSpPr>
        <p:spPr/>
        <p:txBody>
          <a:bodyPr/>
          <a:lstStyle/>
          <a:p>
            <a:r>
              <a:rPr lang="en-GB" dirty="0"/>
              <a:t>Closed-loop identification</a:t>
            </a:r>
            <a:endParaRPr lang="da-DK" dirty="0"/>
          </a:p>
        </p:txBody>
      </p:sp>
      <p:pic>
        <p:nvPicPr>
          <p:cNvPr id="4" name="Picture 3">
            <a:extLst>
              <a:ext uri="{FF2B5EF4-FFF2-40B4-BE49-F238E27FC236}">
                <a16:creationId xmlns:a16="http://schemas.microsoft.com/office/drawing/2014/main" id="{4C27D6DD-A768-42CF-AB56-7670F8EA9ABE}"/>
              </a:ext>
            </a:extLst>
          </p:cNvPr>
          <p:cNvPicPr>
            <a:picLocks noChangeAspect="1"/>
          </p:cNvPicPr>
          <p:nvPr/>
        </p:nvPicPr>
        <p:blipFill>
          <a:blip r:embed="rId2"/>
          <a:stretch>
            <a:fillRect/>
          </a:stretch>
        </p:blipFill>
        <p:spPr>
          <a:xfrm>
            <a:off x="4810235" y="3241516"/>
            <a:ext cx="2638165" cy="817749"/>
          </a:xfrm>
          <a:prstGeom prst="rect">
            <a:avLst/>
          </a:prstGeom>
        </p:spPr>
      </p:pic>
      <p:pic>
        <p:nvPicPr>
          <p:cNvPr id="5" name="Picture 4">
            <a:extLst>
              <a:ext uri="{FF2B5EF4-FFF2-40B4-BE49-F238E27FC236}">
                <a16:creationId xmlns:a16="http://schemas.microsoft.com/office/drawing/2014/main" id="{74DE9852-A473-46DA-95EB-06B612CADFF1}"/>
              </a:ext>
            </a:extLst>
          </p:cNvPr>
          <p:cNvPicPr>
            <a:picLocks noChangeAspect="1"/>
          </p:cNvPicPr>
          <p:nvPr/>
        </p:nvPicPr>
        <p:blipFill>
          <a:blip r:embed="rId3"/>
          <a:stretch>
            <a:fillRect/>
          </a:stretch>
        </p:blipFill>
        <p:spPr>
          <a:xfrm>
            <a:off x="4374777" y="1726912"/>
            <a:ext cx="4065240" cy="1324251"/>
          </a:xfrm>
          <a:prstGeom prst="rect">
            <a:avLst/>
          </a:prstGeom>
        </p:spPr>
      </p:pic>
    </p:spTree>
    <p:extLst>
      <p:ext uri="{BB962C8B-B14F-4D97-AF65-F5344CB8AC3E}">
        <p14:creationId xmlns:p14="http://schemas.microsoft.com/office/powerpoint/2010/main" val="837800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Effect transition="in" filter="fade">
                                      <p:cBhvr>
                                        <p:cTn id="33" dur="500"/>
                                        <p:tgtEl>
                                          <p:spTgt spid="2">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xEl>
                                              <p:pRg st="8" end="8"/>
                                            </p:txEl>
                                          </p:spTgt>
                                        </p:tgtEl>
                                        <p:attrNameLst>
                                          <p:attrName>style.visibility</p:attrName>
                                        </p:attrNameLst>
                                      </p:cBhvr>
                                      <p:to>
                                        <p:strVal val="visible"/>
                                      </p:to>
                                    </p:set>
                                    <p:animEffect transition="in" filter="fade">
                                      <p:cBhvr>
                                        <p:cTn id="38" dur="500"/>
                                        <p:tgtEl>
                                          <p:spTgt spid="2">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0FE11BA-F421-4EBE-9F60-37F4B6B6A388}"/>
                  </a:ext>
                </a:extLst>
              </p:cNvPr>
              <p:cNvSpPr>
                <a:spLocks noGrp="1"/>
              </p:cNvSpPr>
              <p:nvPr>
                <p:ph idx="1"/>
              </p:nvPr>
            </p:nvSpPr>
            <p:spPr/>
            <p:txBody>
              <a:bodyPr/>
              <a:lstStyle/>
              <a:p>
                <a:r>
                  <a:rPr lang="en-US" dirty="0"/>
                  <a:t>Coprime factorization of plant and controller, to fulfil the double </a:t>
                </a:r>
                <a:r>
                  <a:rPr lang="en-US" dirty="0" err="1"/>
                  <a:t>Bezout</a:t>
                </a:r>
                <a:endParaRPr lang="en-US"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𝐺</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acc>
                            <m:accPr>
                              <m:chr m:val="̃"/>
                              <m:ctrlPr>
                                <a:rPr lang="en-GB" i="1">
                                  <a:latin typeface="Cambria Math" panose="02040503050406030204" pitchFamily="18" charset="0"/>
                                </a:rPr>
                              </m:ctrlPr>
                            </m:accPr>
                            <m:e>
                              <m:r>
                                <a:rPr lang="en-GB" i="1">
                                  <a:latin typeface="Cambria Math" panose="02040503050406030204" pitchFamily="18" charset="0"/>
                                </a:rPr>
                                <m:t>𝑀</m:t>
                              </m:r>
                            </m:e>
                          </m:acc>
                        </m:e>
                        <m:sup>
                          <m:r>
                            <a:rPr lang="en-GB" b="0" i="1" smtClean="0">
                              <a:latin typeface="Cambria Math" panose="02040503050406030204" pitchFamily="18" charset="0"/>
                            </a:rPr>
                            <m:t>−1</m:t>
                          </m:r>
                        </m:sup>
                      </m:sSup>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𝑁</m:t>
                          </m:r>
                        </m:e>
                      </m:acc>
                      <m:r>
                        <a:rPr lang="en-GB" b="0" i="1" smtClean="0">
                          <a:latin typeface="Cambria Math" panose="02040503050406030204" pitchFamily="18" charset="0"/>
                        </a:rPr>
                        <m:t>=</m:t>
                      </m:r>
                      <m:r>
                        <a:rPr lang="en-GB" b="0" i="1" smtClean="0">
                          <a:latin typeface="Cambria Math" panose="02040503050406030204" pitchFamily="18" charset="0"/>
                        </a:rPr>
                        <m:t>𝑁</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𝑀</m:t>
                          </m:r>
                        </m:e>
                        <m:sup>
                          <m:r>
                            <a:rPr lang="en-GB" b="0" i="1" smtClean="0">
                              <a:latin typeface="Cambria Math" panose="02040503050406030204" pitchFamily="18" charset="0"/>
                            </a:rPr>
                            <m:t>−1</m:t>
                          </m:r>
                        </m:sup>
                      </m:sSup>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𝐾</m:t>
                      </m:r>
                      <m:r>
                        <a:rPr lang="en-GB" b="0" i="1" smtClean="0">
                          <a:latin typeface="Cambria Math" panose="02040503050406030204" pitchFamily="18" charset="0"/>
                        </a:rPr>
                        <m:t>=</m:t>
                      </m:r>
                      <m:sSup>
                        <m:sSupPr>
                          <m:ctrlPr>
                            <a:rPr lang="en-GB" b="0" i="1" dirty="0" smtClean="0">
                              <a:latin typeface="Cambria Math" panose="02040503050406030204" pitchFamily="18" charset="0"/>
                            </a:rPr>
                          </m:ctrlPr>
                        </m:sSup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𝑉</m:t>
                              </m:r>
                            </m:e>
                          </m:acc>
                        </m:e>
                        <m:sup>
                          <m:r>
                            <a:rPr lang="en-GB" b="0" i="1" dirty="0" smtClean="0">
                              <a:latin typeface="Cambria Math" panose="02040503050406030204" pitchFamily="18" charset="0"/>
                            </a:rPr>
                            <m:t>−1</m:t>
                          </m:r>
                        </m:sup>
                      </m:sSup>
                      <m:acc>
                        <m:accPr>
                          <m:chr m:val="̃"/>
                          <m:ctrlPr>
                            <a:rPr lang="en-GB" b="0" i="1" dirty="0" smtClean="0">
                              <a:latin typeface="Cambria Math" panose="02040503050406030204" pitchFamily="18" charset="0"/>
                            </a:rPr>
                          </m:ctrlPr>
                        </m:accPr>
                        <m:e>
                          <m:r>
                            <a:rPr lang="en-GB" b="0" i="1" dirty="0" smtClean="0">
                              <a:latin typeface="Cambria Math" panose="02040503050406030204" pitchFamily="18" charset="0"/>
                            </a:rPr>
                            <m:t>𝑈</m:t>
                          </m:r>
                        </m:e>
                      </m:acc>
                      <m:r>
                        <a:rPr lang="en-GB" b="0" i="1" dirty="0" smtClean="0">
                          <a:latin typeface="Cambria Math" panose="02040503050406030204" pitchFamily="18" charset="0"/>
                        </a:rPr>
                        <m:t>=</m:t>
                      </m:r>
                      <m:r>
                        <a:rPr lang="en-GB" b="0" i="1" dirty="0" smtClean="0">
                          <a:latin typeface="Cambria Math" panose="02040503050406030204" pitchFamily="18" charset="0"/>
                        </a:rPr>
                        <m:t>𝑈</m:t>
                      </m:r>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𝑉</m:t>
                          </m:r>
                        </m:e>
                        <m:sup>
                          <m:r>
                            <a:rPr lang="en-GB" b="0" i="1" dirty="0" smtClean="0">
                              <a:latin typeface="Cambria Math" panose="02040503050406030204" pitchFamily="18" charset="0"/>
                            </a:rPr>
                            <m:t>−1</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b="0" i="1" smtClean="0">
                              <a:latin typeface="Cambria Math" panose="02040503050406030204" pitchFamily="18" charset="0"/>
                            </a:rPr>
                          </m:ctrlPr>
                        </m:dPr>
                        <m:e>
                          <m:m>
                            <m:mPr>
                              <m:mcs>
                                <m:mc>
                                  <m:mcPr>
                                    <m:count m:val="2"/>
                                    <m:mcJc m:val="center"/>
                                  </m:mcPr>
                                </m:mc>
                              </m:mcs>
                              <m:ctrlPr>
                                <a:rPr lang="en-GB" b="0" i="1" smtClean="0">
                                  <a:latin typeface="Cambria Math" panose="02040503050406030204" pitchFamily="18" charset="0"/>
                                </a:rPr>
                              </m:ctrlPr>
                            </m:mPr>
                            <m:mr>
                              <m:e>
                                <m:acc>
                                  <m:accPr>
                                    <m:chr m:val="̃"/>
                                    <m:ctrlPr>
                                      <a:rPr lang="en-GB" b="0" i="1" smtClean="0">
                                        <a:latin typeface="Cambria Math" panose="02040503050406030204" pitchFamily="18" charset="0"/>
                                      </a:rPr>
                                    </m:ctrlPr>
                                  </m:accPr>
                                  <m:e>
                                    <m:r>
                                      <m:rPr>
                                        <m:brk m:alnAt="7"/>
                                      </m:rPr>
                                      <a:rPr lang="en-GB" b="0" i="1" smtClean="0">
                                        <a:latin typeface="Cambria Math" panose="02040503050406030204" pitchFamily="18" charset="0"/>
                                      </a:rPr>
                                      <m:t>𝑉</m:t>
                                    </m:r>
                                  </m:e>
                                </m:acc>
                              </m:e>
                              <m:e>
                                <m:r>
                                  <a:rPr lang="en-GB" b="0" i="1"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𝑈</m:t>
                                    </m:r>
                                  </m:e>
                                </m:acc>
                              </m:e>
                            </m:mr>
                            <m:mr>
                              <m:e>
                                <m:r>
                                  <a:rPr lang="en-GB" b="0" i="1"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𝑁</m:t>
                                    </m:r>
                                  </m:e>
                                </m:acc>
                              </m:e>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𝑀</m:t>
                                    </m:r>
                                  </m:e>
                                </m:acc>
                              </m:e>
                            </m:mr>
                          </m:m>
                        </m:e>
                      </m:d>
                      <m:d>
                        <m:dPr>
                          <m:begChr m:val="["/>
                          <m:endChr m:val="]"/>
                          <m:ctrlPr>
                            <a:rPr lang="en-GB" b="0" i="1" smtClean="0">
                              <a:latin typeface="Cambria Math" panose="02040503050406030204" pitchFamily="18" charset="0"/>
                            </a:rPr>
                          </m:ctrlPr>
                        </m:dPr>
                        <m:e>
                          <m:m>
                            <m:mPr>
                              <m:mcs>
                                <m:mc>
                                  <m:mcPr>
                                    <m:count m:val="2"/>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𝑀</m:t>
                                </m:r>
                              </m:e>
                              <m:e>
                                <m:r>
                                  <a:rPr lang="en-GB" b="0" i="1" smtClean="0">
                                    <a:latin typeface="Cambria Math" panose="02040503050406030204" pitchFamily="18" charset="0"/>
                                  </a:rPr>
                                  <m:t>𝑈</m:t>
                                </m:r>
                              </m:e>
                            </m:mr>
                            <m:mr>
                              <m:e>
                                <m:r>
                                  <a:rPr lang="en-GB" b="0" i="1" smtClean="0">
                                    <a:latin typeface="Cambria Math" panose="02040503050406030204" pitchFamily="18" charset="0"/>
                                  </a:rPr>
                                  <m:t>𝑁</m:t>
                                </m:r>
                              </m:e>
                              <m:e>
                                <m:r>
                                  <a:rPr lang="en-GB" b="0" i="1" smtClean="0">
                                    <a:latin typeface="Cambria Math" panose="02040503050406030204" pitchFamily="18" charset="0"/>
                                  </a:rPr>
                                  <m:t>𝑉</m:t>
                                </m:r>
                              </m:e>
                            </m:mr>
                          </m:m>
                        </m:e>
                      </m:d>
                      <m:r>
                        <a:rPr lang="en-GB" b="0" i="1" smtClean="0">
                          <a:latin typeface="Cambria Math" panose="02040503050406030204" pitchFamily="18" charset="0"/>
                        </a:rPr>
                        <m:t>=</m:t>
                      </m:r>
                      <m:d>
                        <m:dPr>
                          <m:begChr m:val="["/>
                          <m:endChr m:val="]"/>
                          <m:ctrlPr>
                            <a:rPr lang="en-GB" i="1">
                              <a:latin typeface="Cambria Math" panose="02040503050406030204" pitchFamily="18" charset="0"/>
                            </a:rPr>
                          </m:ctrlPr>
                        </m:dPr>
                        <m:e>
                          <m:m>
                            <m:mPr>
                              <m:mcs>
                                <m:mc>
                                  <m:mcPr>
                                    <m:count m:val="2"/>
                                    <m:mcJc m:val="center"/>
                                  </m:mcPr>
                                </m:mc>
                              </m:mcs>
                              <m:ctrlPr>
                                <a:rPr lang="en-GB" i="1">
                                  <a:latin typeface="Cambria Math" panose="02040503050406030204" pitchFamily="18" charset="0"/>
                                </a:rPr>
                              </m:ctrlPr>
                            </m:mPr>
                            <m:mr>
                              <m:e>
                                <m:r>
                                  <m:rPr>
                                    <m:brk m:alnAt="7"/>
                                  </m:rPr>
                                  <a:rPr lang="en-GB" i="1">
                                    <a:latin typeface="Cambria Math" panose="02040503050406030204" pitchFamily="18" charset="0"/>
                                  </a:rPr>
                                  <m:t>𝑀</m:t>
                                </m:r>
                              </m:e>
                              <m:e>
                                <m:r>
                                  <a:rPr lang="en-GB" i="1">
                                    <a:latin typeface="Cambria Math" panose="02040503050406030204" pitchFamily="18" charset="0"/>
                                  </a:rPr>
                                  <m:t>𝑈</m:t>
                                </m:r>
                              </m:e>
                            </m:mr>
                            <m:mr>
                              <m:e>
                                <m:r>
                                  <a:rPr lang="en-GB" i="1">
                                    <a:latin typeface="Cambria Math" panose="02040503050406030204" pitchFamily="18" charset="0"/>
                                  </a:rPr>
                                  <m:t>𝑁</m:t>
                                </m:r>
                              </m:e>
                              <m:e>
                                <m:r>
                                  <a:rPr lang="en-GB" i="1">
                                    <a:latin typeface="Cambria Math" panose="02040503050406030204" pitchFamily="18" charset="0"/>
                                  </a:rPr>
                                  <m:t>𝑉</m:t>
                                </m:r>
                              </m:e>
                            </m:mr>
                          </m:m>
                        </m:e>
                      </m:d>
                      <m:d>
                        <m:dPr>
                          <m:begChr m:val="["/>
                          <m:endChr m:val="]"/>
                          <m:ctrlPr>
                            <a:rPr lang="en-GB" i="1">
                              <a:latin typeface="Cambria Math" panose="02040503050406030204" pitchFamily="18" charset="0"/>
                            </a:rPr>
                          </m:ctrlPr>
                        </m:dPr>
                        <m:e>
                          <m:m>
                            <m:mPr>
                              <m:mcs>
                                <m:mc>
                                  <m:mcPr>
                                    <m:count m:val="2"/>
                                    <m:mcJc m:val="center"/>
                                  </m:mcPr>
                                </m:mc>
                              </m:mcs>
                              <m:ctrlPr>
                                <a:rPr lang="en-GB" i="1">
                                  <a:latin typeface="Cambria Math" panose="02040503050406030204" pitchFamily="18" charset="0"/>
                                </a:rPr>
                              </m:ctrlPr>
                            </m:mPr>
                            <m:mr>
                              <m:e>
                                <m:acc>
                                  <m:accPr>
                                    <m:chr m:val="̃"/>
                                    <m:ctrlPr>
                                      <a:rPr lang="en-GB" i="1">
                                        <a:latin typeface="Cambria Math" panose="02040503050406030204" pitchFamily="18" charset="0"/>
                                      </a:rPr>
                                    </m:ctrlPr>
                                  </m:accPr>
                                  <m:e>
                                    <m:r>
                                      <m:rPr>
                                        <m:brk m:alnAt="7"/>
                                      </m:rPr>
                                      <a:rPr lang="en-GB" i="1">
                                        <a:latin typeface="Cambria Math" panose="02040503050406030204" pitchFamily="18" charset="0"/>
                                      </a:rPr>
                                      <m:t>𝑉</m:t>
                                    </m:r>
                                  </m:e>
                                </m:acc>
                              </m:e>
                              <m:e>
                                <m:r>
                                  <a:rPr lang="en-GB" i="1">
                                    <a:latin typeface="Cambria Math" panose="02040503050406030204" pitchFamily="18" charset="0"/>
                                  </a:rPr>
                                  <m:t>−</m:t>
                                </m:r>
                                <m:acc>
                                  <m:accPr>
                                    <m:chr m:val="̃"/>
                                    <m:ctrlPr>
                                      <a:rPr lang="en-GB" i="1">
                                        <a:latin typeface="Cambria Math" panose="02040503050406030204" pitchFamily="18" charset="0"/>
                                      </a:rPr>
                                    </m:ctrlPr>
                                  </m:accPr>
                                  <m:e>
                                    <m:r>
                                      <a:rPr lang="en-GB" i="1">
                                        <a:latin typeface="Cambria Math" panose="02040503050406030204" pitchFamily="18" charset="0"/>
                                      </a:rPr>
                                      <m:t>𝑈</m:t>
                                    </m:r>
                                  </m:e>
                                </m:acc>
                              </m:e>
                            </m:mr>
                            <m:mr>
                              <m:e>
                                <m:r>
                                  <a:rPr lang="en-GB" i="1">
                                    <a:latin typeface="Cambria Math" panose="02040503050406030204" pitchFamily="18" charset="0"/>
                                  </a:rPr>
                                  <m:t>−</m:t>
                                </m:r>
                                <m:acc>
                                  <m:accPr>
                                    <m:chr m:val="̃"/>
                                    <m:ctrlPr>
                                      <a:rPr lang="en-GB" i="1">
                                        <a:latin typeface="Cambria Math" panose="02040503050406030204" pitchFamily="18" charset="0"/>
                                      </a:rPr>
                                    </m:ctrlPr>
                                  </m:accPr>
                                  <m:e>
                                    <m:r>
                                      <a:rPr lang="en-GB" i="1">
                                        <a:latin typeface="Cambria Math" panose="02040503050406030204" pitchFamily="18" charset="0"/>
                                      </a:rPr>
                                      <m:t>𝑁</m:t>
                                    </m:r>
                                  </m:e>
                                </m:acc>
                              </m:e>
                              <m:e>
                                <m:acc>
                                  <m:accPr>
                                    <m:chr m:val="̃"/>
                                    <m:ctrlPr>
                                      <a:rPr lang="en-GB" i="1">
                                        <a:latin typeface="Cambria Math" panose="02040503050406030204" pitchFamily="18" charset="0"/>
                                      </a:rPr>
                                    </m:ctrlPr>
                                  </m:accPr>
                                  <m:e>
                                    <m:r>
                                      <a:rPr lang="en-GB" i="1">
                                        <a:latin typeface="Cambria Math" panose="02040503050406030204" pitchFamily="18" charset="0"/>
                                      </a:rPr>
                                      <m:t>𝑀</m:t>
                                    </m:r>
                                  </m:e>
                                </m:acc>
                              </m:e>
                            </m:mr>
                          </m:m>
                        </m:e>
                      </m:d>
                      <m:r>
                        <a:rPr lang="en-GB" b="0" i="1" smtClean="0">
                          <a:latin typeface="Cambria Math" panose="02040503050406030204" pitchFamily="18" charset="0"/>
                        </a:rPr>
                        <m:t>=</m:t>
                      </m:r>
                      <m:r>
                        <a:rPr lang="en-GB" b="0" i="1" smtClean="0">
                          <a:latin typeface="Cambria Math" panose="02040503050406030204" pitchFamily="18" charset="0"/>
                        </a:rPr>
                        <m:t>𝐼</m:t>
                      </m:r>
                    </m:oMath>
                  </m:oMathPara>
                </a14:m>
                <a:endParaRPr lang="en-US" dirty="0"/>
              </a:p>
              <a:p>
                <a:r>
                  <a:rPr lang="en-US" dirty="0"/>
                  <a:t> </a:t>
                </a:r>
                <a:r>
                  <a:rPr lang="en-US" dirty="0" err="1"/>
                  <a:t>Youla</a:t>
                </a:r>
                <a:r>
                  <a:rPr lang="en-US" dirty="0"/>
                  <a:t>-Kucera parameterization of all plants stabilized by a controller</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𝐺</m:t>
                      </m:r>
                      <m:d>
                        <m:dPr>
                          <m:ctrlPr>
                            <a:rPr lang="en-GB" b="0" i="1" smtClean="0">
                              <a:latin typeface="Cambria Math" panose="02040503050406030204" pitchFamily="18" charset="0"/>
                            </a:rPr>
                          </m:ctrlPr>
                        </m:dPr>
                        <m:e>
                          <m:r>
                            <a:rPr lang="en-GB" b="0" i="1" smtClean="0">
                              <a:latin typeface="Cambria Math" panose="02040503050406030204" pitchFamily="18" charset="0"/>
                            </a:rPr>
                            <m:t>𝑆</m:t>
                          </m:r>
                        </m:e>
                      </m:d>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𝑁</m:t>
                          </m:r>
                          <m:r>
                            <a:rPr lang="en-GB" b="0" i="1" smtClean="0">
                              <a:latin typeface="Cambria Math" panose="02040503050406030204" pitchFamily="18" charset="0"/>
                            </a:rPr>
                            <m:t>+</m:t>
                          </m:r>
                          <m:r>
                            <a:rPr lang="en-GB" b="0" i="1" smtClean="0">
                              <a:latin typeface="Cambria Math" panose="02040503050406030204" pitchFamily="18" charset="0"/>
                            </a:rPr>
                            <m:t>𝑉𝑆</m:t>
                          </m:r>
                        </m:e>
                      </m:d>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𝑀</m:t>
                              </m:r>
                              <m:r>
                                <a:rPr lang="en-GB" b="0" i="1" smtClean="0">
                                  <a:latin typeface="Cambria Math" panose="02040503050406030204" pitchFamily="18" charset="0"/>
                                </a:rPr>
                                <m:t>+</m:t>
                              </m:r>
                              <m:r>
                                <a:rPr lang="en-GB" b="0" i="1" smtClean="0">
                                  <a:latin typeface="Cambria Math" panose="02040503050406030204" pitchFamily="18" charset="0"/>
                                </a:rPr>
                                <m:t>𝑈𝑆</m:t>
                              </m:r>
                            </m:e>
                          </m:d>
                        </m:e>
                        <m:sup>
                          <m:r>
                            <a:rPr lang="en-GB" b="0" i="1" smtClean="0">
                              <a:latin typeface="Cambria Math" panose="02040503050406030204" pitchFamily="18" charset="0"/>
                            </a:rPr>
                            <m:t>−1</m:t>
                          </m:r>
                        </m:sup>
                      </m:sSup>
                    </m:oMath>
                  </m:oMathPara>
                </a14:m>
                <a:endParaRPr lang="en-US" dirty="0"/>
              </a:p>
              <a:p>
                <a:endParaRPr lang="en-US" dirty="0"/>
              </a:p>
              <a:p>
                <a:endParaRPr lang="en-US" dirty="0"/>
              </a:p>
              <a:p>
                <a:endParaRPr lang="en-US" dirty="0"/>
              </a:p>
            </p:txBody>
          </p:sp>
        </mc:Choice>
        <mc:Fallback xmlns="">
          <p:sp>
            <p:nvSpPr>
              <p:cNvPr id="2" name="Content Placeholder 1">
                <a:extLst>
                  <a:ext uri="{FF2B5EF4-FFF2-40B4-BE49-F238E27FC236}">
                    <a16:creationId xmlns:a16="http://schemas.microsoft.com/office/drawing/2014/main" id="{A0FE11BA-F421-4EBE-9F60-37F4B6B6A388}"/>
                  </a:ext>
                </a:extLst>
              </p:cNvPr>
              <p:cNvSpPr>
                <a:spLocks noGrp="1" noRot="1" noChangeAspect="1" noMove="1" noResize="1" noEditPoints="1" noAdjustHandles="1" noChangeArrowheads="1" noChangeShapeType="1" noTextEdit="1"/>
              </p:cNvSpPr>
              <p:nvPr>
                <p:ph idx="1"/>
              </p:nvPr>
            </p:nvSpPr>
            <p:spPr>
              <a:blipFill>
                <a:blip r:embed="rId2"/>
                <a:stretch>
                  <a:fillRect l="-222" t="-449"/>
                </a:stretch>
              </a:blipFill>
            </p:spPr>
            <p:txBody>
              <a:bodyPr/>
              <a:lstStyle/>
              <a:p>
                <a:r>
                  <a:rPr lang="da-DK">
                    <a:noFill/>
                  </a:rPr>
                  <a:t> </a:t>
                </a:r>
              </a:p>
            </p:txBody>
          </p:sp>
        </mc:Fallback>
      </mc:AlternateContent>
      <p:sp>
        <p:nvSpPr>
          <p:cNvPr id="3" name="Title 2">
            <a:extLst>
              <a:ext uri="{FF2B5EF4-FFF2-40B4-BE49-F238E27FC236}">
                <a16:creationId xmlns:a16="http://schemas.microsoft.com/office/drawing/2014/main" id="{EC73A2CD-0041-40CE-9B31-ADBD826C339F}"/>
              </a:ext>
            </a:extLst>
          </p:cNvPr>
          <p:cNvSpPr>
            <a:spLocks noGrp="1"/>
          </p:cNvSpPr>
          <p:nvPr>
            <p:ph type="title"/>
          </p:nvPr>
        </p:nvSpPr>
        <p:spPr/>
        <p:txBody>
          <a:bodyPr/>
          <a:lstStyle/>
          <a:p>
            <a:r>
              <a:rPr lang="en-GB" dirty="0"/>
              <a:t>Hansen Scheme – Prerequisites</a:t>
            </a:r>
            <a:endParaRPr lang="da-DK" dirty="0"/>
          </a:p>
        </p:txBody>
      </p:sp>
      <p:pic>
        <p:nvPicPr>
          <p:cNvPr id="4" name="Picture 3">
            <a:extLst>
              <a:ext uri="{FF2B5EF4-FFF2-40B4-BE49-F238E27FC236}">
                <a16:creationId xmlns:a16="http://schemas.microsoft.com/office/drawing/2014/main" id="{7AE4B06B-E097-40F6-B3C2-2F6AA114711A}"/>
              </a:ext>
            </a:extLst>
          </p:cNvPr>
          <p:cNvPicPr>
            <a:picLocks noChangeAspect="1"/>
          </p:cNvPicPr>
          <p:nvPr/>
        </p:nvPicPr>
        <p:blipFill>
          <a:blip r:embed="rId3"/>
          <a:stretch>
            <a:fillRect/>
          </a:stretch>
        </p:blipFill>
        <p:spPr>
          <a:xfrm>
            <a:off x="2849973" y="3290047"/>
            <a:ext cx="3444054" cy="2568172"/>
          </a:xfrm>
          <a:prstGeom prst="rect">
            <a:avLst/>
          </a:prstGeom>
        </p:spPr>
      </p:pic>
    </p:spTree>
    <p:extLst>
      <p:ext uri="{BB962C8B-B14F-4D97-AF65-F5344CB8AC3E}">
        <p14:creationId xmlns:p14="http://schemas.microsoft.com/office/powerpoint/2010/main" val="3852548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5F069B-F03A-4388-8D1C-FE1DE52D1D22}"/>
              </a:ext>
            </a:extLst>
          </p:cNvPr>
          <p:cNvSpPr>
            <a:spLocks noGrp="1"/>
          </p:cNvSpPr>
          <p:nvPr>
            <p:ph type="title"/>
          </p:nvPr>
        </p:nvSpPr>
        <p:spPr/>
        <p:txBody>
          <a:bodyPr/>
          <a:lstStyle/>
          <a:p>
            <a:r>
              <a:rPr lang="en-GB" dirty="0"/>
              <a:t>Hansen Scheme</a:t>
            </a:r>
            <a:endParaRPr lang="da-DK" dirty="0"/>
          </a:p>
        </p:txBody>
      </p:sp>
      <p:pic>
        <p:nvPicPr>
          <p:cNvPr id="4" name="Picture 3">
            <a:extLst>
              <a:ext uri="{FF2B5EF4-FFF2-40B4-BE49-F238E27FC236}">
                <a16:creationId xmlns:a16="http://schemas.microsoft.com/office/drawing/2014/main" id="{833128C4-50C5-44E3-845A-99787EDA6894}"/>
              </a:ext>
            </a:extLst>
          </p:cNvPr>
          <p:cNvPicPr>
            <a:picLocks noChangeAspect="1"/>
          </p:cNvPicPr>
          <p:nvPr/>
        </p:nvPicPr>
        <p:blipFill rotWithShape="1">
          <a:blip r:embed="rId2"/>
          <a:srcRect r="1250" b="2633"/>
          <a:stretch/>
        </p:blipFill>
        <p:spPr>
          <a:xfrm>
            <a:off x="967394" y="2703732"/>
            <a:ext cx="7209211" cy="3141259"/>
          </a:xfrm>
          <a:prstGeom prst="rect">
            <a:avLst/>
          </a:prstGeom>
        </p:spPr>
      </p:pic>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94970398-112D-4FB2-8F02-F3D1FB0A424A}"/>
                  </a:ext>
                </a:extLst>
              </p:cNvPr>
              <p:cNvSpPr>
                <a:spLocks noGrp="1"/>
              </p:cNvSpPr>
              <p:nvPr>
                <p:ph idx="1"/>
              </p:nvPr>
            </p:nvSpPr>
            <p:spPr/>
            <p:txBody>
              <a:bodyPr/>
              <a:lstStyle/>
              <a:p>
                <a:r>
                  <a:rPr lang="en-GB" dirty="0"/>
                  <a:t>Transform closed loop identification problem into open loop identification</a:t>
                </a:r>
              </a:p>
              <a:p>
                <a:endParaRPr lang="en-GB" dirty="0"/>
              </a:p>
              <a:p>
                <a:r>
                  <a:rPr lang="en-GB" dirty="0"/>
                  <a:t>Estimation of the dual </a:t>
                </a:r>
                <a:r>
                  <a:rPr lang="en-GB" dirty="0" err="1"/>
                  <a:t>Youla</a:t>
                </a:r>
                <a:r>
                  <a:rPr lang="en-GB" dirty="0"/>
                  <a:t>-Kucera parameter, </a:t>
                </a:r>
                <a14:m>
                  <m:oMath xmlns:m="http://schemas.openxmlformats.org/officeDocument/2006/math">
                    <m:r>
                      <a:rPr lang="en-GB" b="0" i="1" smtClean="0">
                        <a:latin typeface="Cambria Math" panose="02040503050406030204" pitchFamily="18" charset="0"/>
                      </a:rPr>
                      <m:t>𝑆</m:t>
                    </m:r>
                  </m:oMath>
                </a14:m>
                <a:r>
                  <a:rPr lang="da-DK" dirty="0"/>
                  <a:t>, from </a:t>
                </a:r>
                <a14:m>
                  <m:oMath xmlns:m="http://schemas.openxmlformats.org/officeDocument/2006/math">
                    <m:r>
                      <a:rPr lang="en-GB" b="0" i="1" smtClean="0">
                        <a:latin typeface="Cambria Math" panose="02040503050406030204" pitchFamily="18" charset="0"/>
                      </a:rPr>
                      <m:t>𝜁</m:t>
                    </m:r>
                  </m:oMath>
                </a14:m>
                <a:r>
                  <a:rPr lang="da-DK" dirty="0"/>
                  <a:t> to </a:t>
                </a:r>
                <a14:m>
                  <m:oMath xmlns:m="http://schemas.openxmlformats.org/officeDocument/2006/math">
                    <m:r>
                      <a:rPr lang="en-GB" b="0" i="1" smtClean="0">
                        <a:latin typeface="Cambria Math" panose="02040503050406030204" pitchFamily="18" charset="0"/>
                      </a:rPr>
                      <m:t>𝑧</m:t>
                    </m:r>
                  </m:oMath>
                </a14:m>
                <a:endParaRPr lang="da-DK"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r>
                        <a:rPr lang="en-GB" b="0" i="1" smtClean="0">
                          <a:latin typeface="Cambria Math" panose="02040503050406030204" pitchFamily="18" charset="0"/>
                        </a:rPr>
                        <m:t>=</m:t>
                      </m:r>
                      <m:r>
                        <a:rPr lang="en-GB" b="0" i="1" smtClean="0">
                          <a:latin typeface="Cambria Math" panose="02040503050406030204" pitchFamily="18" charset="0"/>
                        </a:rPr>
                        <m:t>𝑆</m:t>
                      </m:r>
                      <m:r>
                        <a:rPr lang="en-GB" b="0" i="1" smtClean="0">
                          <a:latin typeface="Cambria Math" panose="02040503050406030204" pitchFamily="18" charset="0"/>
                        </a:rPr>
                        <m:t>𝜁</m:t>
                      </m:r>
                      <m:r>
                        <a:rPr lang="en-GB" b="0" i="1" smtClean="0">
                          <a:latin typeface="Cambria Math" panose="02040503050406030204" pitchFamily="18" charset="0"/>
                        </a:rPr>
                        <m:t>+</m:t>
                      </m:r>
                      <m:r>
                        <a:rPr lang="en-GB" b="0" i="1" smtClean="0">
                          <a:latin typeface="Cambria Math" panose="02040503050406030204" pitchFamily="18" charset="0"/>
                        </a:rPr>
                        <m:t>𝑣</m:t>
                      </m:r>
                      <m:r>
                        <a:rPr lang="en-GB" b="0" i="1" smtClean="0">
                          <a:latin typeface="Cambria Math" panose="02040503050406030204" pitchFamily="18" charset="0"/>
                        </a:rPr>
                        <m:t>′</m:t>
                      </m:r>
                    </m:oMath>
                  </m:oMathPara>
                </a14:m>
                <a:endParaRPr lang="da-DK" dirty="0"/>
              </a:p>
              <a:p>
                <a:r>
                  <a:rPr lang="en-GB" dirty="0"/>
                  <a:t>The system is excited by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1</m:t>
                        </m:r>
                      </m:sub>
                    </m:sSub>
                  </m:oMath>
                </a14:m>
                <a:r>
                  <a:rPr lang="da-DK" dirty="0"/>
                  <a:t> and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2</m:t>
                        </m:r>
                      </m:sub>
                    </m:sSub>
                  </m:oMath>
                </a14:m>
                <a:endParaRPr lang="da-DK" dirty="0"/>
              </a:p>
            </p:txBody>
          </p:sp>
        </mc:Choice>
        <mc:Fallback>
          <p:sp>
            <p:nvSpPr>
              <p:cNvPr id="2" name="Content Placeholder 1">
                <a:extLst>
                  <a:ext uri="{FF2B5EF4-FFF2-40B4-BE49-F238E27FC236}">
                    <a16:creationId xmlns:a16="http://schemas.microsoft.com/office/drawing/2014/main" id="{94970398-112D-4FB2-8F02-F3D1FB0A424A}"/>
                  </a:ext>
                </a:extLst>
              </p:cNvPr>
              <p:cNvSpPr>
                <a:spLocks noGrp="1" noRot="1" noChangeAspect="1" noMove="1" noResize="1" noEditPoints="1" noAdjustHandles="1" noChangeArrowheads="1" noChangeShapeType="1" noTextEdit="1"/>
              </p:cNvSpPr>
              <p:nvPr>
                <p:ph idx="1"/>
              </p:nvPr>
            </p:nvSpPr>
            <p:spPr>
              <a:blipFill>
                <a:blip r:embed="rId3"/>
                <a:stretch>
                  <a:fillRect l="-222" t="-449"/>
                </a:stretch>
              </a:blipFill>
            </p:spPr>
            <p:txBody>
              <a:bodyPr/>
              <a:lstStyle/>
              <a:p>
                <a:r>
                  <a:rPr lang="da-DK">
                    <a:noFill/>
                  </a:rPr>
                  <a:t> </a:t>
                </a:r>
              </a:p>
            </p:txBody>
          </p:sp>
        </mc:Fallback>
      </mc:AlternateContent>
    </p:spTree>
    <p:extLst>
      <p:ext uri="{BB962C8B-B14F-4D97-AF65-F5344CB8AC3E}">
        <p14:creationId xmlns:p14="http://schemas.microsoft.com/office/powerpoint/2010/main" val="23858846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67A6A-4768-4DA2-A4F1-32257BAF4093}"/>
              </a:ext>
            </a:extLst>
          </p:cNvPr>
          <p:cNvSpPr>
            <a:spLocks noGrp="1"/>
          </p:cNvSpPr>
          <p:nvPr>
            <p:ph idx="1"/>
          </p:nvPr>
        </p:nvSpPr>
        <p:spPr/>
        <p:txBody>
          <a:bodyPr/>
          <a:lstStyle/>
          <a:p>
            <a:r>
              <a:rPr lang="en-GB" dirty="0"/>
              <a:t>Good input-output fit</a:t>
            </a:r>
          </a:p>
          <a:p>
            <a:endParaRPr lang="en-GB" dirty="0"/>
          </a:p>
          <a:p>
            <a:r>
              <a:rPr lang="en-GB" dirty="0"/>
              <a:t>High order system </a:t>
            </a:r>
            <a:r>
              <a:rPr lang="en-GB" dirty="0">
                <a:sym typeface="Wingdings" panose="05000000000000000000" pitchFamily="2" charset="2"/>
              </a:rPr>
              <a:t> Model reduction is needed</a:t>
            </a:r>
            <a:endParaRPr lang="en-GB" dirty="0"/>
          </a:p>
          <a:p>
            <a:r>
              <a:rPr lang="en-GB" dirty="0"/>
              <a:t>Garbled states </a:t>
            </a:r>
            <a:r>
              <a:rPr lang="en-GB" dirty="0">
                <a:sym typeface="Wingdings" panose="05000000000000000000" pitchFamily="2" charset="2"/>
              </a:rPr>
              <a:t> No physical interpretation</a:t>
            </a:r>
            <a:endParaRPr lang="da-DK" dirty="0"/>
          </a:p>
        </p:txBody>
      </p:sp>
      <p:sp>
        <p:nvSpPr>
          <p:cNvPr id="3" name="Title 2">
            <a:extLst>
              <a:ext uri="{FF2B5EF4-FFF2-40B4-BE49-F238E27FC236}">
                <a16:creationId xmlns:a16="http://schemas.microsoft.com/office/drawing/2014/main" id="{599F527D-8E7F-4055-B544-E69D8A1E6115}"/>
              </a:ext>
            </a:extLst>
          </p:cNvPr>
          <p:cNvSpPr>
            <a:spLocks noGrp="1"/>
          </p:cNvSpPr>
          <p:nvPr>
            <p:ph type="title"/>
          </p:nvPr>
        </p:nvSpPr>
        <p:spPr/>
        <p:txBody>
          <a:bodyPr/>
          <a:lstStyle/>
          <a:p>
            <a:r>
              <a:rPr lang="en-GB" dirty="0"/>
              <a:t>Hansen Scheme simulation</a:t>
            </a:r>
            <a:endParaRPr lang="da-DK" dirty="0"/>
          </a:p>
        </p:txBody>
      </p:sp>
      <p:pic>
        <p:nvPicPr>
          <p:cNvPr id="4" name="Picture 3">
            <a:extLst>
              <a:ext uri="{FF2B5EF4-FFF2-40B4-BE49-F238E27FC236}">
                <a16:creationId xmlns:a16="http://schemas.microsoft.com/office/drawing/2014/main" id="{66EF5ABF-B62F-4C0F-804A-170227088DDA}"/>
              </a:ext>
            </a:extLst>
          </p:cNvPr>
          <p:cNvPicPr>
            <a:picLocks noChangeAspect="1"/>
          </p:cNvPicPr>
          <p:nvPr/>
        </p:nvPicPr>
        <p:blipFill>
          <a:blip r:embed="rId2"/>
          <a:stretch>
            <a:fillRect/>
          </a:stretch>
        </p:blipFill>
        <p:spPr>
          <a:xfrm>
            <a:off x="672353" y="2691893"/>
            <a:ext cx="7395882" cy="3164584"/>
          </a:xfrm>
          <a:prstGeom prst="rect">
            <a:avLst/>
          </a:prstGeom>
        </p:spPr>
      </p:pic>
    </p:spTree>
    <p:extLst>
      <p:ext uri="{BB962C8B-B14F-4D97-AF65-F5344CB8AC3E}">
        <p14:creationId xmlns:p14="http://schemas.microsoft.com/office/powerpoint/2010/main" val="453581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918D08-11A0-48DF-9132-A37E7F2EE8DA}"/>
              </a:ext>
            </a:extLst>
          </p:cNvPr>
          <p:cNvSpPr>
            <a:spLocks noGrp="1"/>
          </p:cNvSpPr>
          <p:nvPr>
            <p:ph idx="1"/>
          </p:nvPr>
        </p:nvSpPr>
        <p:spPr/>
        <p:txBody>
          <a:bodyPr>
            <a:normAutofit lnSpcReduction="10000"/>
          </a:bodyPr>
          <a:lstStyle/>
          <a:p>
            <a:pPr marL="0" indent="0">
              <a:buNone/>
            </a:pPr>
            <a:r>
              <a:rPr lang="da-DK" b="1" dirty="0"/>
              <a:t>Jesper:</a:t>
            </a:r>
          </a:p>
          <a:p>
            <a:r>
              <a:rPr lang="en-US" b="1" dirty="0"/>
              <a:t>Introduction &amp; project description</a:t>
            </a:r>
          </a:p>
          <a:p>
            <a:r>
              <a:rPr lang="en-US" b="1" dirty="0"/>
              <a:t>System description </a:t>
            </a:r>
          </a:p>
          <a:p>
            <a:r>
              <a:rPr lang="en-US" b="1" dirty="0"/>
              <a:t>Typical faults</a:t>
            </a:r>
          </a:p>
          <a:p>
            <a:r>
              <a:rPr lang="en-US" b="1" dirty="0"/>
              <a:t>Fault analysis example</a:t>
            </a:r>
          </a:p>
          <a:p>
            <a:pPr marL="0" indent="0">
              <a:buNone/>
            </a:pPr>
            <a:endParaRPr lang="en-GB" b="1" dirty="0"/>
          </a:p>
          <a:p>
            <a:pPr marL="0" indent="0">
              <a:buNone/>
            </a:pPr>
            <a:r>
              <a:rPr lang="en-GB" dirty="0"/>
              <a:t>Jonas:</a:t>
            </a:r>
          </a:p>
          <a:p>
            <a:r>
              <a:rPr lang="en-US" dirty="0"/>
              <a:t>Fault detection concept </a:t>
            </a:r>
          </a:p>
          <a:p>
            <a:r>
              <a:rPr lang="en-US" dirty="0"/>
              <a:t>Modelling</a:t>
            </a:r>
          </a:p>
          <a:p>
            <a:r>
              <a:rPr lang="en-US" dirty="0"/>
              <a:t>Closed loop identification with Hansen Scheme</a:t>
            </a:r>
          </a:p>
          <a:p>
            <a:endParaRPr lang="en-GB" dirty="0"/>
          </a:p>
          <a:p>
            <a:pPr marL="0" indent="0">
              <a:buNone/>
            </a:pPr>
            <a:r>
              <a:rPr lang="en-GB" dirty="0"/>
              <a:t>Ignacio:</a:t>
            </a:r>
          </a:p>
          <a:p>
            <a:r>
              <a:rPr lang="en-GB" dirty="0"/>
              <a:t>Closed loop identification with grey box estimation</a:t>
            </a:r>
          </a:p>
          <a:p>
            <a:r>
              <a:rPr lang="en-GB" dirty="0"/>
              <a:t>Fault detection design</a:t>
            </a:r>
          </a:p>
          <a:p>
            <a:r>
              <a:rPr lang="en-GB" dirty="0"/>
              <a:t>Conclusion and future work</a:t>
            </a:r>
          </a:p>
        </p:txBody>
      </p:sp>
      <p:sp>
        <p:nvSpPr>
          <p:cNvPr id="3" name="Title 2">
            <a:extLst>
              <a:ext uri="{FF2B5EF4-FFF2-40B4-BE49-F238E27FC236}">
                <a16:creationId xmlns:a16="http://schemas.microsoft.com/office/drawing/2014/main" id="{6AFF3EE8-317F-4C5B-BC10-63C2ED8E5735}"/>
              </a:ext>
            </a:extLst>
          </p:cNvPr>
          <p:cNvSpPr>
            <a:spLocks noGrp="1"/>
          </p:cNvSpPr>
          <p:nvPr>
            <p:ph type="title"/>
          </p:nvPr>
        </p:nvSpPr>
        <p:spPr>
          <a:xfrm>
            <a:off x="457200" y="274637"/>
            <a:ext cx="8229600" cy="1143000"/>
          </a:xfrm>
        </p:spPr>
        <p:txBody>
          <a:bodyPr/>
          <a:lstStyle/>
          <a:p>
            <a:r>
              <a:rPr lang="en-GB" dirty="0"/>
              <a:t>Agenda</a:t>
            </a:r>
            <a:endParaRPr lang="da-DK" dirty="0"/>
          </a:p>
        </p:txBody>
      </p:sp>
    </p:spTree>
    <p:extLst>
      <p:ext uri="{BB962C8B-B14F-4D97-AF65-F5344CB8AC3E}">
        <p14:creationId xmlns:p14="http://schemas.microsoft.com/office/powerpoint/2010/main" val="77977792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918D08-11A0-48DF-9132-A37E7F2EE8DA}"/>
              </a:ext>
            </a:extLst>
          </p:cNvPr>
          <p:cNvSpPr>
            <a:spLocks noGrp="1"/>
          </p:cNvSpPr>
          <p:nvPr>
            <p:ph idx="1"/>
          </p:nvPr>
        </p:nvSpPr>
        <p:spPr/>
        <p:txBody>
          <a:bodyPr>
            <a:normAutofit lnSpcReduction="10000"/>
          </a:bodyPr>
          <a:lstStyle/>
          <a:p>
            <a:pPr marL="0" indent="0">
              <a:buNone/>
            </a:pPr>
            <a:r>
              <a:rPr lang="da-DK" dirty="0"/>
              <a:t>Jesper:</a:t>
            </a:r>
          </a:p>
          <a:p>
            <a:r>
              <a:rPr lang="da-DK" dirty="0" err="1"/>
              <a:t>Introduction</a:t>
            </a:r>
            <a:r>
              <a:rPr lang="da-DK" dirty="0"/>
              <a:t> </a:t>
            </a:r>
          </a:p>
          <a:p>
            <a:r>
              <a:rPr lang="da-DK" dirty="0"/>
              <a:t>Project and system </a:t>
            </a:r>
            <a:r>
              <a:rPr lang="da-DK" dirty="0" err="1"/>
              <a:t>description</a:t>
            </a:r>
            <a:r>
              <a:rPr lang="da-DK" dirty="0"/>
              <a:t> </a:t>
            </a:r>
          </a:p>
          <a:p>
            <a:r>
              <a:rPr lang="da-DK" dirty="0" err="1"/>
              <a:t>Typical</a:t>
            </a:r>
            <a:r>
              <a:rPr lang="da-DK" dirty="0"/>
              <a:t> </a:t>
            </a:r>
            <a:r>
              <a:rPr lang="da-DK" dirty="0" err="1"/>
              <a:t>faults</a:t>
            </a:r>
            <a:endParaRPr lang="da-DK" dirty="0"/>
          </a:p>
          <a:p>
            <a:r>
              <a:rPr lang="da-DK" dirty="0" err="1"/>
              <a:t>Fault</a:t>
            </a:r>
            <a:r>
              <a:rPr lang="da-DK" dirty="0"/>
              <a:t> </a:t>
            </a:r>
            <a:r>
              <a:rPr lang="da-DK" dirty="0" err="1"/>
              <a:t>analysis</a:t>
            </a:r>
            <a:r>
              <a:rPr lang="da-DK" dirty="0"/>
              <a:t> </a:t>
            </a:r>
            <a:r>
              <a:rPr lang="da-DK" dirty="0" err="1"/>
              <a:t>example</a:t>
            </a:r>
            <a:endParaRPr lang="da-DK" dirty="0"/>
          </a:p>
          <a:p>
            <a:pPr marL="0" indent="0">
              <a:buNone/>
            </a:pPr>
            <a:endParaRPr lang="en-GB" b="1" dirty="0"/>
          </a:p>
          <a:p>
            <a:pPr marL="0" indent="0">
              <a:buNone/>
            </a:pPr>
            <a:r>
              <a:rPr lang="en-GB" dirty="0"/>
              <a:t>Jonas:</a:t>
            </a:r>
          </a:p>
          <a:p>
            <a:r>
              <a:rPr lang="da-DK" dirty="0" err="1"/>
              <a:t>Fault</a:t>
            </a:r>
            <a:r>
              <a:rPr lang="da-DK" dirty="0"/>
              <a:t> </a:t>
            </a:r>
            <a:r>
              <a:rPr lang="da-DK" dirty="0" err="1"/>
              <a:t>detection</a:t>
            </a:r>
            <a:r>
              <a:rPr lang="da-DK" dirty="0"/>
              <a:t> </a:t>
            </a:r>
            <a:r>
              <a:rPr lang="da-DK" dirty="0" err="1"/>
              <a:t>concept</a:t>
            </a:r>
            <a:r>
              <a:rPr lang="da-DK" dirty="0"/>
              <a:t> </a:t>
            </a:r>
          </a:p>
          <a:p>
            <a:r>
              <a:rPr lang="da-DK" dirty="0" err="1"/>
              <a:t>Modelling</a:t>
            </a:r>
            <a:endParaRPr lang="da-DK" dirty="0"/>
          </a:p>
          <a:p>
            <a:r>
              <a:rPr lang="da-DK" dirty="0" err="1"/>
              <a:t>Closed</a:t>
            </a:r>
            <a:r>
              <a:rPr lang="da-DK" dirty="0"/>
              <a:t> loop </a:t>
            </a:r>
            <a:r>
              <a:rPr lang="da-DK" dirty="0" err="1"/>
              <a:t>identification</a:t>
            </a:r>
            <a:r>
              <a:rPr lang="da-DK" dirty="0"/>
              <a:t> with Hansen </a:t>
            </a:r>
            <a:r>
              <a:rPr lang="da-DK" dirty="0" err="1"/>
              <a:t>Scheme</a:t>
            </a:r>
            <a:endParaRPr lang="da-DK" dirty="0"/>
          </a:p>
          <a:p>
            <a:endParaRPr lang="en-GB" dirty="0"/>
          </a:p>
          <a:p>
            <a:pPr marL="0" indent="0">
              <a:buNone/>
            </a:pPr>
            <a:r>
              <a:rPr lang="en-GB" b="1" dirty="0"/>
              <a:t>Ignacio:</a:t>
            </a:r>
          </a:p>
          <a:p>
            <a:r>
              <a:rPr lang="en-GB" b="1" dirty="0"/>
              <a:t>Closed loop identification with grey box estimation</a:t>
            </a:r>
          </a:p>
          <a:p>
            <a:r>
              <a:rPr lang="en-GB" b="1" dirty="0"/>
              <a:t>Fault detection design</a:t>
            </a:r>
          </a:p>
          <a:p>
            <a:r>
              <a:rPr lang="en-GB" b="1" dirty="0"/>
              <a:t>Conclusion and future work</a:t>
            </a:r>
          </a:p>
        </p:txBody>
      </p:sp>
      <p:sp>
        <p:nvSpPr>
          <p:cNvPr id="3" name="Title 2">
            <a:extLst>
              <a:ext uri="{FF2B5EF4-FFF2-40B4-BE49-F238E27FC236}">
                <a16:creationId xmlns:a16="http://schemas.microsoft.com/office/drawing/2014/main" id="{6AFF3EE8-317F-4C5B-BC10-63C2ED8E5735}"/>
              </a:ext>
            </a:extLst>
          </p:cNvPr>
          <p:cNvSpPr>
            <a:spLocks noGrp="1"/>
          </p:cNvSpPr>
          <p:nvPr>
            <p:ph type="title"/>
          </p:nvPr>
        </p:nvSpPr>
        <p:spPr>
          <a:xfrm>
            <a:off x="457200" y="274637"/>
            <a:ext cx="8229600" cy="1143000"/>
          </a:xfrm>
        </p:spPr>
        <p:txBody>
          <a:bodyPr/>
          <a:lstStyle/>
          <a:p>
            <a:r>
              <a:rPr lang="en-GB" dirty="0"/>
              <a:t>Agenda</a:t>
            </a:r>
            <a:endParaRPr lang="da-DK" dirty="0"/>
          </a:p>
        </p:txBody>
      </p:sp>
    </p:spTree>
    <p:extLst>
      <p:ext uri="{BB962C8B-B14F-4D97-AF65-F5344CB8AC3E}">
        <p14:creationId xmlns:p14="http://schemas.microsoft.com/office/powerpoint/2010/main" val="19419429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457200" y="1600205"/>
            <a:ext cx="8244000" cy="4075446"/>
          </a:xfrm>
        </p:spPr>
        <p:txBody>
          <a:bodyPr>
            <a:normAutofit/>
          </a:bodyPr>
          <a:lstStyle/>
          <a:p>
            <a:endParaRPr lang="en-US" i="1" dirty="0">
              <a:latin typeface="Cambria Math" charset="0"/>
            </a:endParaRPr>
          </a:p>
          <a:p>
            <a:pPr algn="just"/>
            <a:r>
              <a:rPr lang="en-US" dirty="0"/>
              <a:t>Hansen Scheme resulted not suitable for this project </a:t>
            </a:r>
          </a:p>
          <a:p>
            <a:pPr algn="just"/>
            <a:endParaRPr lang="en-US" dirty="0"/>
          </a:p>
          <a:p>
            <a:pPr algn="just"/>
            <a:r>
              <a:rPr lang="en-US" dirty="0"/>
              <a:t>Due to time constraints a direct identification method is used</a:t>
            </a:r>
          </a:p>
          <a:p>
            <a:pPr algn="just"/>
            <a:endParaRPr lang="en-US" dirty="0"/>
          </a:p>
          <a:p>
            <a:pPr algn="just"/>
            <a:r>
              <a:rPr lang="en-US" dirty="0"/>
              <a:t>MATLAB linear grey box is used instead</a:t>
            </a:r>
          </a:p>
          <a:p>
            <a:pPr marL="557191" lvl="2" indent="-257165" algn="just"/>
            <a:r>
              <a:rPr lang="en-US" dirty="0"/>
              <a:t>Open loop identification method</a:t>
            </a:r>
          </a:p>
          <a:p>
            <a:pPr marL="557191" lvl="2" indent="-257165" algn="just"/>
            <a:r>
              <a:rPr lang="en-US" dirty="0"/>
              <a:t>Possibility to fix parameters in the estimation</a:t>
            </a:r>
          </a:p>
          <a:p>
            <a:pPr algn="just"/>
            <a:endParaRPr lang="en-US" i="1" dirty="0">
              <a:latin typeface="Cambria Math" charset="0"/>
            </a:endParaRPr>
          </a:p>
          <a:p>
            <a:pPr algn="just"/>
            <a:r>
              <a:rPr lang="en-US" dirty="0"/>
              <a:t>Estimation carried out Steepest descent method</a:t>
            </a:r>
          </a:p>
          <a:p>
            <a:pPr marL="557191" lvl="2" indent="-257165" algn="just"/>
            <a:r>
              <a:rPr lang="en-US" dirty="0"/>
              <a:t>The simplest method to available</a:t>
            </a:r>
          </a:p>
          <a:p>
            <a:pPr marL="557191" lvl="2" indent="-257165" algn="just"/>
            <a:r>
              <a:rPr lang="en-US" dirty="0"/>
              <a:t>Easiest to implement on a real system</a:t>
            </a:r>
          </a:p>
          <a:p>
            <a:pPr lvl="1"/>
            <a:endParaRPr lang="en-US" dirty="0">
              <a:latin typeface="Cambria Math" charset="0"/>
            </a:endParaRPr>
          </a:p>
          <a:p>
            <a:endParaRPr lang="en-US" dirty="0"/>
          </a:p>
        </p:txBody>
      </p:sp>
      <p:sp>
        <p:nvSpPr>
          <p:cNvPr id="3" name="Título 2"/>
          <p:cNvSpPr>
            <a:spLocks noGrp="1"/>
          </p:cNvSpPr>
          <p:nvPr>
            <p:ph type="title"/>
          </p:nvPr>
        </p:nvSpPr>
        <p:spPr/>
        <p:txBody>
          <a:bodyPr/>
          <a:lstStyle/>
          <a:p>
            <a:r>
              <a:rPr lang="en-US" dirty="0"/>
              <a:t>Direct Identification</a:t>
            </a:r>
          </a:p>
        </p:txBody>
      </p:sp>
      <p:sp>
        <p:nvSpPr>
          <p:cNvPr id="6" name="CuadroTexto 5"/>
          <p:cNvSpPr txBox="1"/>
          <p:nvPr/>
        </p:nvSpPr>
        <p:spPr>
          <a:xfrm>
            <a:off x="4399722" y="598998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642534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Marcador de contenido 1"/>
              <p:cNvSpPr>
                <a:spLocks noGrp="1"/>
              </p:cNvSpPr>
              <p:nvPr>
                <p:ph idx="1"/>
              </p:nvPr>
            </p:nvSpPr>
            <p:spPr>
              <a:xfrm>
                <a:off x="792051" y="1681434"/>
                <a:ext cx="8229600" cy="4075446"/>
              </a:xfrm>
            </p:spPr>
            <p:txBody>
              <a:bodyPr>
                <a:normAutofit/>
              </a:bodyPr>
              <a:lstStyle/>
              <a:p>
                <a:pPr marL="0" indent="0">
                  <a:buNone/>
                </a:pPr>
                <a:r>
                  <a:rPr lang="en-US" dirty="0"/>
                  <a:t>Estimation with </a:t>
                </a:r>
                <a:r>
                  <a:rPr lang="en-US" u="sng" dirty="0"/>
                  <a:t>steepest descent</a:t>
                </a:r>
                <a:r>
                  <a:rPr lang="en-US" dirty="0"/>
                  <a:t> (grad) is done in three different steps</a:t>
                </a:r>
              </a:p>
              <a:p>
                <a:pPr marL="0" indent="0">
                  <a:buNone/>
                </a:pPr>
                <a:endParaRPr lang="en-US" dirty="0"/>
              </a:p>
              <a:p>
                <a:pPr marL="342900" indent="-342900">
                  <a:buFont typeface="+mj-lt"/>
                  <a:buAutoNum type="arabicPeriod"/>
                </a:pPr>
                <a:r>
                  <a:rPr lang="en-US" dirty="0"/>
                  <a:t>The unknown terms in A are estimated</a:t>
                </a:r>
              </a:p>
              <a:p>
                <a:pPr marL="342900" indent="-342900">
                  <a:buFont typeface="+mj-lt"/>
                  <a:buAutoNum type="arabicPeriod"/>
                </a:pPr>
                <a:endParaRPr lang="en-US" dirty="0"/>
              </a:p>
              <a:p>
                <a:pPr marL="342900" indent="-342900">
                  <a:buFont typeface="+mj-lt"/>
                  <a:buAutoNum type="arabicPeriod"/>
                </a:pPr>
                <a:r>
                  <a:rPr lang="en-US" dirty="0"/>
                  <a:t>The unknown terms in C are estimated</a:t>
                </a:r>
              </a:p>
              <a:p>
                <a:pPr marL="342900" indent="-342900">
                  <a:buFont typeface="+mj-lt"/>
                  <a:buAutoNum type="arabicPeriod"/>
                </a:pPr>
                <a:endParaRPr lang="en-US" dirty="0"/>
              </a:p>
              <a:p>
                <a:pPr marL="342900" indent="-342900">
                  <a:buFont typeface="+mj-lt"/>
                  <a:buAutoNum type="arabicPeriod"/>
                </a:pPr>
                <a:r>
                  <a:rPr lang="en-US" dirty="0"/>
                  <a:t>The disturbance matrix </a:t>
                </a:r>
                <a14:m>
                  <m:oMath xmlns:m="http://schemas.openxmlformats.org/officeDocument/2006/math">
                    <m:sSub>
                      <m:sSubPr>
                        <m:ctrlPr>
                          <a:rPr lang="en-US" i="1">
                            <a:latin typeface="Cambria Math" panose="02040503050406030204" pitchFamily="18" charset="0"/>
                          </a:rPr>
                        </m:ctrlPr>
                      </m:sSubPr>
                      <m:e>
                        <m:r>
                          <a:rPr lang="en-US">
                            <a:latin typeface="Cambria Math" charset="0"/>
                          </a:rPr>
                          <m:t>𝐸</m:t>
                        </m:r>
                      </m:e>
                      <m:sub>
                        <m:r>
                          <a:rPr lang="en-US">
                            <a:latin typeface="Cambria Math" charset="0"/>
                          </a:rPr>
                          <m:t>𝑝</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a:latin typeface="Cambria Math" charset="0"/>
                          </a:rPr>
                          <m:t>𝐹</m:t>
                        </m:r>
                      </m:e>
                      <m:sub>
                        <m:r>
                          <a:rPr lang="en-US">
                            <a:latin typeface="Cambria Math" charset="0"/>
                          </a:rPr>
                          <m:t>𝑝</m:t>
                        </m:r>
                      </m:sub>
                    </m:sSub>
                  </m:oMath>
                </a14:m>
                <a:r>
                  <a:rPr lang="en-US" dirty="0"/>
                  <a:t> are estimated</a:t>
                </a:r>
                <a:endParaRPr lang="en-US" dirty="0">
                  <a:latin typeface="Cambria Math" charset="0"/>
                </a:endParaRPr>
              </a:p>
              <a:p>
                <a:pPr marL="342900" indent="-342900">
                  <a:buFont typeface="+mj-lt"/>
                  <a:buAutoNum type="arabicPeriod"/>
                </a:pPr>
                <a:endParaRPr lang="en-US" i="1" dirty="0">
                  <a:latin typeface="Cambria Math" charset="0"/>
                </a:endParaRPr>
              </a:p>
              <a:p>
                <a:pPr marL="0" indent="0">
                  <a:buNone/>
                </a:pPr>
                <a14:m>
                  <m:oMathPara xmlns:m="http://schemas.openxmlformats.org/officeDocument/2006/math">
                    <m:oMathParaPr>
                      <m:jc m:val="center"/>
                    </m:oMathParaPr>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charset="0"/>
                                        </a:rPr>
                                        <m:t>𝑞</m:t>
                                      </m:r>
                                    </m:e>
                                  </m:acc>
                                </m:e>
                              </m:acc>
                              <m:r>
                                <a:rPr lang="en-US" i="1">
                                  <a:latin typeface="Cambria Math" charset="0"/>
                                </a:rPr>
                                <m:t> </m:t>
                              </m:r>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charset="0"/>
                                            </a:rPr>
                                            <m:t>𝑥</m:t>
                                          </m:r>
                                        </m:e>
                                      </m:acc>
                                    </m:e>
                                  </m:acc>
                                </m:e>
                                <m:sub>
                                  <m:r>
                                    <a:rPr lang="en-US" i="1">
                                      <a:latin typeface="Cambria Math" charset="0"/>
                                    </a:rPr>
                                    <m:t>𝑂𝐷</m:t>
                                  </m:r>
                                </m:sub>
                              </m:sSub>
                            </m:e>
                          </m:eqArr>
                        </m:e>
                      </m:d>
                      <m:r>
                        <a:rPr lang="en-US" i="1">
                          <a:latin typeface="Cambria Math"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charset="0"/>
                                      </a:rPr>
                                      <m:t>𝐴</m:t>
                                    </m:r>
                                  </m:e>
                                  <m:sub>
                                    <m:r>
                                      <m:rPr>
                                        <m:brk m:alnAt="7"/>
                                      </m:rPr>
                                      <a:rPr lang="en-US" i="1">
                                        <a:latin typeface="Cambria Math" charset="0"/>
                                      </a:rPr>
                                      <m:t>𝑝</m:t>
                                    </m:r>
                                  </m:sub>
                                </m:sSub>
                              </m:e>
                              <m:e>
                                <m:sSub>
                                  <m:sSubPr>
                                    <m:ctrlPr>
                                      <a:rPr lang="en-US" i="1">
                                        <a:latin typeface="Cambria Math" panose="02040503050406030204" pitchFamily="18" charset="0"/>
                                      </a:rPr>
                                    </m:ctrlPr>
                                  </m:sSubPr>
                                  <m:e>
                                    <m:r>
                                      <a:rPr lang="en-US" i="1">
                                        <a:latin typeface="Cambria Math" charset="0"/>
                                      </a:rPr>
                                      <m:t>𝐵</m:t>
                                    </m:r>
                                  </m:e>
                                  <m:sub>
                                    <m:r>
                                      <a:rPr lang="en-US" i="1">
                                        <a:latin typeface="Cambria Math" charset="0"/>
                                      </a:rPr>
                                      <m:t>𝑝</m:t>
                                    </m:r>
                                  </m:sub>
                                </m:sSub>
                                <m:sSub>
                                  <m:sSubPr>
                                    <m:ctrlPr>
                                      <a:rPr lang="en-US" i="1">
                                        <a:latin typeface="Cambria Math" panose="02040503050406030204" pitchFamily="18" charset="0"/>
                                      </a:rPr>
                                    </m:ctrlPr>
                                  </m:sSubPr>
                                  <m:e>
                                    <m:r>
                                      <a:rPr lang="en-US" i="1">
                                        <a:latin typeface="Cambria Math" charset="0"/>
                                      </a:rPr>
                                      <m:t>𝐶</m:t>
                                    </m:r>
                                  </m:e>
                                  <m:sub>
                                    <m:r>
                                      <a:rPr lang="en-US" i="1">
                                        <a:latin typeface="Cambria Math" charset="0"/>
                                      </a:rPr>
                                      <m:t>𝑣</m:t>
                                    </m:r>
                                  </m:sub>
                                </m:sSub>
                              </m:e>
                            </m:mr>
                            <m:mr>
                              <m:e>
                                <m:r>
                                  <a:rPr lang="en-US" i="1">
                                    <a:latin typeface="Cambria Math" charset="0"/>
                                  </a:rPr>
                                  <m:t>0</m:t>
                                </m:r>
                              </m:e>
                              <m:e>
                                <m:sSub>
                                  <m:sSubPr>
                                    <m:ctrlPr>
                                      <a:rPr lang="es-ES" b="0" i="1" smtClean="0">
                                        <a:latin typeface="Cambria Math" panose="02040503050406030204" pitchFamily="18" charset="0"/>
                                      </a:rPr>
                                    </m:ctrlPr>
                                  </m:sSubPr>
                                  <m:e>
                                    <m:r>
                                      <a:rPr lang="es-ES" b="0" i="1" smtClean="0">
                                        <a:latin typeface="Cambria Math" charset="0"/>
                                      </a:rPr>
                                      <m:t>𝐴</m:t>
                                    </m:r>
                                  </m:e>
                                  <m:sub>
                                    <m:r>
                                      <a:rPr lang="es-ES" b="0" i="1" smtClean="0">
                                        <a:latin typeface="Cambria Math" charset="0"/>
                                      </a:rPr>
                                      <m:t>𝑣</m:t>
                                    </m:r>
                                  </m:sub>
                                </m:sSub>
                              </m:e>
                            </m:mr>
                          </m:m>
                        </m:e>
                      </m:d>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charset="0"/>
                                    </a:rPr>
                                    <m:t>𝑞</m:t>
                                  </m:r>
                                </m:e>
                              </m:acc>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𝑥</m:t>
                                      </m:r>
                                    </m:e>
                                  </m:acc>
                                </m:e>
                                <m:sub>
                                  <m:r>
                                    <a:rPr lang="en-US" i="1">
                                      <a:latin typeface="Cambria Math" charset="0"/>
                                    </a:rPr>
                                    <m:t>𝑂𝐷</m:t>
                                  </m:r>
                                </m:sub>
                              </m:sSub>
                            </m:e>
                          </m:eqArr>
                        </m:e>
                      </m:d>
                      <m:r>
                        <a:rPr lang="en-US" i="1">
                          <a:latin typeface="Cambria Math"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charset="0"/>
                                </a:rPr>
                                <m:t>0</m:t>
                              </m:r>
                            </m:e>
                            <m:e>
                              <m:r>
                                <a:rPr lang="es-ES" b="0" i="1" smtClean="0">
                                  <a:latin typeface="Cambria Math" charset="0"/>
                                </a:rPr>
                                <m:t>1</m:t>
                              </m:r>
                            </m:e>
                          </m:eqArr>
                        </m:e>
                      </m:d>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𝐼</m:t>
                              </m:r>
                            </m:e>
                          </m:acc>
                        </m:e>
                        <m:sub>
                          <m:r>
                            <a:rPr lang="en-US" i="1">
                              <a:latin typeface="Cambria Math" charset="0"/>
                            </a:rPr>
                            <m:t>𝑜𝑖𝑙</m:t>
                          </m:r>
                        </m:sub>
                      </m:sSub>
                      <m:r>
                        <a:rPr lang="en-US" i="1">
                          <a:latin typeface="Cambria Math"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charset="0"/>
                                    </a:rPr>
                                    <m:t>𝐸</m:t>
                                  </m:r>
                                </m:e>
                                <m:sub>
                                  <m:r>
                                    <a:rPr lang="en-US" i="1">
                                      <a:latin typeface="Cambria Math" charset="0"/>
                                    </a:rPr>
                                    <m:t>𝑝</m:t>
                                  </m:r>
                                </m:sub>
                              </m:sSub>
                            </m:e>
                            <m:e>
                              <m:r>
                                <a:rPr lang="en-US" i="1">
                                  <a:latin typeface="Cambria Math" charset="0"/>
                                </a:rPr>
                                <m:t>0</m:t>
                              </m:r>
                            </m:e>
                          </m:eqArr>
                        </m:e>
                      </m:d>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𝑃</m:t>
                              </m:r>
                            </m:e>
                          </m:acc>
                        </m:e>
                        <m:sub>
                          <m:r>
                            <a:rPr lang="en-US" i="1">
                              <a:latin typeface="Cambria Math" charset="0"/>
                            </a:rPr>
                            <m:t>𝑛</m:t>
                          </m:r>
                          <m:r>
                            <a:rPr lang="en-US" i="1">
                              <a:latin typeface="Cambria Math" charset="0"/>
                            </a:rPr>
                            <m:t>1</m:t>
                          </m:r>
                        </m:sub>
                      </m:sSub>
                    </m:oMath>
                  </m:oMathPara>
                </a14:m>
                <a:endParaRPr lang="en-US" dirty="0"/>
              </a:p>
              <a:p>
                <a:pPr marL="0" indent="0" algn="ctr">
                  <a:buNone/>
                </a:pP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charset="0"/>
                                  </a:rPr>
                                  <m:t>𝑞</m:t>
                                </m:r>
                              </m:e>
                            </m:acc>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𝑃</m:t>
                                    </m:r>
                                  </m:e>
                                </m:acc>
                              </m:e>
                              <m:sub>
                                <m:r>
                                  <a:rPr lang="en-US" i="1">
                                    <a:latin typeface="Cambria Math" charset="0"/>
                                  </a:rPr>
                                  <m:t>𝑛</m:t>
                                </m:r>
                                <m:r>
                                  <a:rPr lang="en-US" i="1">
                                    <a:latin typeface="Cambria Math" charset="0"/>
                                  </a:rPr>
                                  <m:t>3</m:t>
                                </m:r>
                              </m:sub>
                            </m:sSub>
                          </m:e>
                        </m:eqArr>
                      </m:e>
                    </m:d>
                    <m:r>
                      <a:rPr lang="en-US" i="1">
                        <a:latin typeface="Cambria Math"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𝐶</m:t>
                            </m:r>
                          </m:e>
                          <m:sub>
                            <m:r>
                              <a:rPr lang="en-US" i="1">
                                <a:latin typeface="Cambria Math" charset="0"/>
                              </a:rPr>
                              <m:t>𝑝</m:t>
                            </m:r>
                          </m:sub>
                        </m:sSub>
                        <m:r>
                          <a:rPr lang="es-ES" i="1">
                            <a:latin typeface="Cambria Math" charset="0"/>
                          </a:rPr>
                          <m:t>       </m:t>
                        </m:r>
                        <m:sSub>
                          <m:sSubPr>
                            <m:ctrlPr>
                              <a:rPr lang="en-US" i="1">
                                <a:latin typeface="Cambria Math" panose="02040503050406030204" pitchFamily="18" charset="0"/>
                              </a:rPr>
                            </m:ctrlPr>
                          </m:sSubPr>
                          <m:e>
                            <m:r>
                              <a:rPr lang="en-US" i="1">
                                <a:latin typeface="Cambria Math" charset="0"/>
                              </a:rPr>
                              <m:t>𝐷</m:t>
                            </m:r>
                          </m:e>
                          <m:sub>
                            <m:r>
                              <a:rPr lang="en-US" i="1">
                                <a:latin typeface="Cambria Math" charset="0"/>
                              </a:rPr>
                              <m:t>𝑝</m:t>
                            </m:r>
                          </m:sub>
                        </m:sSub>
                        <m:sSub>
                          <m:sSubPr>
                            <m:ctrlPr>
                              <a:rPr lang="en-US" i="1">
                                <a:latin typeface="Cambria Math" panose="02040503050406030204" pitchFamily="18" charset="0"/>
                              </a:rPr>
                            </m:ctrlPr>
                          </m:sSubPr>
                          <m:e>
                            <m:r>
                              <a:rPr lang="en-US" i="1">
                                <a:latin typeface="Cambria Math" charset="0"/>
                              </a:rPr>
                              <m:t>𝐶</m:t>
                            </m:r>
                          </m:e>
                          <m:sub>
                            <m:r>
                              <a:rPr lang="en-US" i="1">
                                <a:latin typeface="Cambria Math" charset="0"/>
                              </a:rPr>
                              <m:t>𝑣</m:t>
                            </m:r>
                          </m:sub>
                        </m:sSub>
                      </m:e>
                    </m:d>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charset="0"/>
                                  </a:rPr>
                                  <m:t>𝑞</m:t>
                                </m:r>
                              </m:e>
                            </m:acc>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𝑥</m:t>
                                    </m:r>
                                  </m:e>
                                </m:acc>
                              </m:e>
                              <m:sub>
                                <m:r>
                                  <a:rPr lang="en-US" i="1">
                                    <a:latin typeface="Cambria Math" charset="0"/>
                                  </a:rPr>
                                  <m:t>𝑂𝐷</m:t>
                                </m:r>
                              </m:sub>
                            </m:sSub>
                          </m:e>
                        </m:eqArr>
                      </m:e>
                    </m:d>
                    <m:r>
                      <a:rPr lang="en-US" i="1">
                        <a:latin typeface="Cambria Math"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charset="0"/>
                              </a:rPr>
                              <m:t>0</m:t>
                            </m:r>
                          </m:e>
                          <m:e>
                            <m:sSub>
                              <m:sSubPr>
                                <m:ctrlPr>
                                  <a:rPr lang="en-US" i="1">
                                    <a:latin typeface="Cambria Math" panose="02040503050406030204" pitchFamily="18" charset="0"/>
                                  </a:rPr>
                                </m:ctrlPr>
                              </m:sSubPr>
                              <m:e>
                                <m:r>
                                  <a:rPr lang="en-US" i="1">
                                    <a:latin typeface="Cambria Math" charset="0"/>
                                  </a:rPr>
                                  <m:t>𝐹</m:t>
                                </m:r>
                              </m:e>
                              <m:sub>
                                <m:r>
                                  <a:rPr lang="en-US" i="1">
                                    <a:latin typeface="Cambria Math" charset="0"/>
                                  </a:rPr>
                                  <m:t>𝑝</m:t>
                                </m:r>
                              </m:sub>
                            </m:sSub>
                          </m:e>
                        </m:eqArr>
                      </m:e>
                    </m:d>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𝑃</m:t>
                            </m:r>
                          </m:e>
                        </m:acc>
                      </m:e>
                      <m:sub>
                        <m:r>
                          <a:rPr lang="en-US" i="1">
                            <a:latin typeface="Cambria Math" charset="0"/>
                          </a:rPr>
                          <m:t>𝑛</m:t>
                        </m:r>
                        <m:r>
                          <a:rPr lang="en-US" i="1">
                            <a:latin typeface="Cambria Math" charset="0"/>
                          </a:rPr>
                          <m:t>1</m:t>
                        </m:r>
                      </m:sub>
                    </m:sSub>
                  </m:oMath>
                </a14:m>
                <a:r>
                  <a:rPr lang="en-US" dirty="0"/>
                  <a:t> </a:t>
                </a:r>
              </a:p>
              <a:p>
                <a:endParaRPr lang="en-US" dirty="0"/>
              </a:p>
            </p:txBody>
          </p:sp>
        </mc:Choice>
        <mc:Fallback xmlns="">
          <p:sp>
            <p:nvSpPr>
              <p:cNvPr id="2" name="Marcador de contenido 1"/>
              <p:cNvSpPr>
                <a:spLocks noGrp="1" noRot="1" noChangeAspect="1" noMove="1" noResize="1" noEditPoints="1" noAdjustHandles="1" noChangeArrowheads="1" noChangeShapeType="1" noTextEdit="1"/>
              </p:cNvSpPr>
              <p:nvPr>
                <p:ph idx="1"/>
              </p:nvPr>
            </p:nvSpPr>
            <p:spPr>
              <a:xfrm>
                <a:off x="792051" y="1681434"/>
                <a:ext cx="8229600" cy="4075446"/>
              </a:xfrm>
              <a:blipFill rotWithShape="0">
                <a:blip r:embed="rId2"/>
                <a:stretch>
                  <a:fillRect l="-296" t="-299"/>
                </a:stretch>
              </a:blipFill>
            </p:spPr>
            <p:txBody>
              <a:bodyPr/>
              <a:lstStyle/>
              <a:p>
                <a:r>
                  <a:rPr lang="es-ES_tradnl">
                    <a:noFill/>
                  </a:rPr>
                  <a:t> </a:t>
                </a:r>
              </a:p>
            </p:txBody>
          </p:sp>
        </mc:Fallback>
      </mc:AlternateContent>
      <p:sp>
        <p:nvSpPr>
          <p:cNvPr id="3" name="Título 2"/>
          <p:cNvSpPr>
            <a:spLocks noGrp="1"/>
          </p:cNvSpPr>
          <p:nvPr>
            <p:ph type="title"/>
          </p:nvPr>
        </p:nvSpPr>
        <p:spPr/>
        <p:txBody>
          <a:bodyPr/>
          <a:lstStyle/>
          <a:p>
            <a:r>
              <a:rPr lang="en-US" dirty="0"/>
              <a:t>Direct Identification</a:t>
            </a:r>
          </a:p>
        </p:txBody>
      </p:sp>
      <mc:AlternateContent xmlns:mc="http://schemas.openxmlformats.org/markup-compatibility/2006" xmlns:a14="http://schemas.microsoft.com/office/drawing/2010/main">
        <mc:Choice Requires="a14">
          <p:sp>
            <p:nvSpPr>
              <p:cNvPr id="5" name="Marcador de contenido 1"/>
              <p:cNvSpPr txBox="1">
                <a:spLocks/>
              </p:cNvSpPr>
              <p:nvPr/>
            </p:nvSpPr>
            <p:spPr>
              <a:xfrm>
                <a:off x="792051" y="1674618"/>
                <a:ext cx="8229600" cy="4075446"/>
              </a:xfrm>
              <a:prstGeom prst="rect">
                <a:avLst/>
              </a:prstGeom>
            </p:spPr>
            <p:txBody>
              <a:bodyPr vert="horz" lIns="91440" tIns="45720" rIns="91440" bIns="45720" rtlCol="0">
                <a:normAutofit/>
              </a:bodyPr>
              <a:lstStyle>
                <a:lvl1pPr marL="257165" indent="-257165" algn="l" defTabSz="685773" rtl="0" eaLnBrk="1" latinLnBrk="0" hangingPunct="1">
                  <a:spcBef>
                    <a:spcPct val="20000"/>
                  </a:spcBef>
                  <a:buFont typeface="Arial" pitchFamily="34" charset="0"/>
                  <a:buChar char="•"/>
                  <a:defRPr sz="1500" kern="1200">
                    <a:solidFill>
                      <a:srgbClr val="211A52"/>
                    </a:solidFill>
                    <a:latin typeface="+mn-lt"/>
                    <a:ea typeface="+mn-ea"/>
                    <a:cs typeface="+mn-cs"/>
                  </a:defRPr>
                </a:lvl1pPr>
                <a:lvl2pPr marL="557190" indent="-214304"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2pPr>
                <a:lvl3pPr marL="857216"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3pPr>
                <a:lvl4pPr marL="1200102"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4pPr>
                <a:lvl5pPr marL="1542988"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5pPr>
                <a:lvl6pPr marL="1885874"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3"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pitchFamily="34" charset="0"/>
                  <a:buNone/>
                </a:pPr>
                <a:r>
                  <a:rPr lang="en-US" dirty="0"/>
                  <a:t>Estimation with steepest descent (grad) is done in three different steps</a:t>
                </a:r>
              </a:p>
              <a:p>
                <a:pPr marL="0" indent="0">
                  <a:buFont typeface="Arial" pitchFamily="34" charset="0"/>
                  <a:buNone/>
                </a:pPr>
                <a:endParaRPr lang="en-US" dirty="0"/>
              </a:p>
              <a:p>
                <a:pPr marL="342900" indent="-342900">
                  <a:buFont typeface="+mj-lt"/>
                  <a:buAutoNum type="arabicPeriod"/>
                </a:pPr>
                <a:r>
                  <a:rPr lang="en-US" dirty="0"/>
                  <a:t>The unknown terms in </a:t>
                </a:r>
                <a:r>
                  <a:rPr lang="en-US" dirty="0">
                    <a:solidFill>
                      <a:srgbClr val="00B050"/>
                    </a:solidFill>
                  </a:rPr>
                  <a:t>A</a:t>
                </a:r>
                <a:r>
                  <a:rPr lang="en-US" dirty="0"/>
                  <a:t> are estimated</a:t>
                </a:r>
              </a:p>
              <a:p>
                <a:pPr marL="342900" indent="-342900">
                  <a:buFont typeface="+mj-lt"/>
                  <a:buAutoNum type="arabicPeriod"/>
                </a:pPr>
                <a:endParaRPr lang="en-US" dirty="0"/>
              </a:p>
              <a:p>
                <a:pPr marL="342900" indent="-342900">
                  <a:buFont typeface="+mj-lt"/>
                  <a:buAutoNum type="arabicPeriod"/>
                </a:pPr>
                <a:r>
                  <a:rPr lang="en-US" dirty="0"/>
                  <a:t>The unknown terms in C are estimated</a:t>
                </a:r>
              </a:p>
              <a:p>
                <a:pPr marL="342900" indent="-342900">
                  <a:buFont typeface="+mj-lt"/>
                  <a:buAutoNum type="arabicPeriod"/>
                </a:pPr>
                <a:endParaRPr lang="en-US" dirty="0"/>
              </a:p>
              <a:p>
                <a:pPr marL="342900" indent="-342900">
                  <a:buFont typeface="+mj-lt"/>
                  <a:buAutoNum type="arabicPeriod"/>
                </a:pPr>
                <a:r>
                  <a:rPr lang="en-US" dirty="0"/>
                  <a:t>The disturbance matrix </a:t>
                </a:r>
                <a14:m>
                  <m:oMath xmlns:m="http://schemas.openxmlformats.org/officeDocument/2006/math">
                    <m:sSub>
                      <m:sSubPr>
                        <m:ctrlPr>
                          <a:rPr lang="en-US" i="1">
                            <a:latin typeface="Cambria Math" panose="02040503050406030204" pitchFamily="18" charset="0"/>
                          </a:rPr>
                        </m:ctrlPr>
                      </m:sSubPr>
                      <m:e>
                        <m:r>
                          <a:rPr lang="en-US">
                            <a:latin typeface="Cambria Math" charset="0"/>
                          </a:rPr>
                          <m:t>𝐸</m:t>
                        </m:r>
                      </m:e>
                      <m:sub>
                        <m:r>
                          <a:rPr lang="en-US">
                            <a:latin typeface="Cambria Math" charset="0"/>
                          </a:rPr>
                          <m:t>𝑝</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a:latin typeface="Cambria Math" charset="0"/>
                          </a:rPr>
                          <m:t>𝐹</m:t>
                        </m:r>
                      </m:e>
                      <m:sub>
                        <m:r>
                          <a:rPr lang="en-US">
                            <a:latin typeface="Cambria Math" charset="0"/>
                          </a:rPr>
                          <m:t>𝑝</m:t>
                        </m:r>
                      </m:sub>
                    </m:sSub>
                  </m:oMath>
                </a14:m>
                <a:r>
                  <a:rPr lang="en-US" dirty="0"/>
                  <a:t> are estimated</a:t>
                </a:r>
                <a:endParaRPr lang="en-US" dirty="0">
                  <a:latin typeface="Cambria Math" charset="0"/>
                </a:endParaRPr>
              </a:p>
              <a:p>
                <a:pPr marL="342900" indent="-342900">
                  <a:buFont typeface="+mj-lt"/>
                  <a:buAutoNum type="arabicPeriod"/>
                </a:pPr>
                <a:endParaRPr lang="en-US" i="1" dirty="0">
                  <a:latin typeface="Cambria Math" charset="0"/>
                </a:endParaRPr>
              </a:p>
              <a:p>
                <a:pPr marL="0" indent="0">
                  <a:buFont typeface="Arial" pitchFamily="34" charset="0"/>
                  <a:buNone/>
                </a:pPr>
                <a14:m>
                  <m:oMathPara xmlns:m="http://schemas.openxmlformats.org/officeDocument/2006/math">
                    <m:oMathParaPr>
                      <m:jc m:val="center"/>
                    </m:oMathParaPr>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charset="0"/>
                                        </a:rPr>
                                        <m:t>𝑞</m:t>
                                      </m:r>
                                    </m:e>
                                  </m:acc>
                                </m:e>
                              </m:acc>
                              <m:r>
                                <a:rPr lang="en-US" i="1">
                                  <a:latin typeface="Cambria Math" charset="0"/>
                                </a:rPr>
                                <m:t> </m:t>
                              </m:r>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charset="0"/>
                                            </a:rPr>
                                            <m:t>𝑥</m:t>
                                          </m:r>
                                        </m:e>
                                      </m:acc>
                                    </m:e>
                                  </m:acc>
                                </m:e>
                                <m:sub>
                                  <m:r>
                                    <a:rPr lang="en-US" i="1">
                                      <a:latin typeface="Cambria Math" charset="0"/>
                                    </a:rPr>
                                    <m:t>𝑂𝐷</m:t>
                                  </m:r>
                                </m:sub>
                              </m:sSub>
                            </m:e>
                          </m:eqArr>
                        </m:e>
                      </m:d>
                      <m:r>
                        <a:rPr lang="en-US" i="1">
                          <a:latin typeface="Cambria Math"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smtClean="0">
                                        <a:solidFill>
                                          <a:srgbClr val="00B050"/>
                                        </a:solidFill>
                                        <a:latin typeface="Cambria Math" panose="02040503050406030204" pitchFamily="18" charset="0"/>
                                      </a:rPr>
                                    </m:ctrlPr>
                                  </m:sSubPr>
                                  <m:e>
                                    <m:r>
                                      <m:rPr>
                                        <m:brk m:alnAt="7"/>
                                      </m:rPr>
                                      <a:rPr lang="en-US" i="1">
                                        <a:solidFill>
                                          <a:srgbClr val="00B050"/>
                                        </a:solidFill>
                                        <a:latin typeface="Cambria Math" charset="0"/>
                                      </a:rPr>
                                      <m:t>𝐴</m:t>
                                    </m:r>
                                  </m:e>
                                  <m:sub>
                                    <m:r>
                                      <m:rPr>
                                        <m:brk m:alnAt="7"/>
                                      </m:rPr>
                                      <a:rPr lang="en-US" i="1">
                                        <a:solidFill>
                                          <a:srgbClr val="00B050"/>
                                        </a:solidFill>
                                        <a:latin typeface="Cambria Math" charset="0"/>
                                      </a:rPr>
                                      <m:t>𝑝</m:t>
                                    </m:r>
                                  </m:sub>
                                </m:sSub>
                              </m:e>
                              <m:e>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charset="0"/>
                                      </a:rPr>
                                      <m:t>𝐵</m:t>
                                    </m:r>
                                  </m:e>
                                  <m:sub>
                                    <m:r>
                                      <a:rPr lang="en-US" i="1">
                                        <a:solidFill>
                                          <a:srgbClr val="00B050"/>
                                        </a:solidFill>
                                        <a:latin typeface="Cambria Math" charset="0"/>
                                      </a:rPr>
                                      <m:t>𝑝</m:t>
                                    </m:r>
                                  </m:sub>
                                </m:sSub>
                                <m:sSub>
                                  <m:sSubPr>
                                    <m:ctrlPr>
                                      <a:rPr lang="en-US" i="1">
                                        <a:solidFill>
                                          <a:srgbClr val="00B050"/>
                                        </a:solidFill>
                                        <a:latin typeface="Cambria Math" panose="02040503050406030204" pitchFamily="18" charset="0"/>
                                      </a:rPr>
                                    </m:ctrlPr>
                                  </m:sSubPr>
                                  <m:e>
                                    <m:r>
                                      <a:rPr lang="en-US" i="1">
                                        <a:solidFill>
                                          <a:srgbClr val="00B050"/>
                                        </a:solidFill>
                                        <a:latin typeface="Cambria Math" charset="0"/>
                                      </a:rPr>
                                      <m:t>𝐶</m:t>
                                    </m:r>
                                  </m:e>
                                  <m:sub>
                                    <m:r>
                                      <a:rPr lang="en-US" i="1">
                                        <a:solidFill>
                                          <a:srgbClr val="00B050"/>
                                        </a:solidFill>
                                        <a:latin typeface="Cambria Math" charset="0"/>
                                      </a:rPr>
                                      <m:t>𝑣</m:t>
                                    </m:r>
                                  </m:sub>
                                </m:sSub>
                              </m:e>
                            </m:mr>
                            <m:mr>
                              <m:e>
                                <m:r>
                                  <a:rPr lang="en-US" i="1">
                                    <a:latin typeface="Cambria Math" charset="0"/>
                                  </a:rPr>
                                  <m:t>0</m:t>
                                </m:r>
                              </m:e>
                              <m:e>
                                <m:sSub>
                                  <m:sSubPr>
                                    <m:ctrlPr>
                                      <a:rPr lang="es-ES" b="0" i="1" smtClean="0">
                                        <a:solidFill>
                                          <a:srgbClr val="00B050"/>
                                        </a:solidFill>
                                        <a:latin typeface="Cambria Math" panose="02040503050406030204" pitchFamily="18" charset="0"/>
                                      </a:rPr>
                                    </m:ctrlPr>
                                  </m:sSubPr>
                                  <m:e>
                                    <m:r>
                                      <a:rPr lang="es-ES" b="0" i="1" smtClean="0">
                                        <a:solidFill>
                                          <a:srgbClr val="00B050"/>
                                        </a:solidFill>
                                        <a:latin typeface="Cambria Math" charset="0"/>
                                      </a:rPr>
                                      <m:t>𝐴</m:t>
                                    </m:r>
                                  </m:e>
                                  <m:sub>
                                    <m:r>
                                      <a:rPr lang="es-ES" b="0" i="1" smtClean="0">
                                        <a:solidFill>
                                          <a:srgbClr val="00B050"/>
                                        </a:solidFill>
                                        <a:latin typeface="Cambria Math" charset="0"/>
                                      </a:rPr>
                                      <m:t>𝑣</m:t>
                                    </m:r>
                                  </m:sub>
                                </m:sSub>
                              </m:e>
                            </m:mr>
                          </m:m>
                        </m:e>
                      </m:d>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charset="0"/>
                                    </a:rPr>
                                    <m:t>𝑞</m:t>
                                  </m:r>
                                </m:e>
                              </m:acc>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𝑥</m:t>
                                      </m:r>
                                    </m:e>
                                  </m:acc>
                                </m:e>
                                <m:sub>
                                  <m:r>
                                    <a:rPr lang="en-US" i="1">
                                      <a:latin typeface="Cambria Math" charset="0"/>
                                    </a:rPr>
                                    <m:t>𝑂𝐷</m:t>
                                  </m:r>
                                </m:sub>
                              </m:sSub>
                            </m:e>
                          </m:eqArr>
                        </m:e>
                      </m:d>
                      <m:r>
                        <a:rPr lang="en-US" i="1">
                          <a:latin typeface="Cambria Math"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charset="0"/>
                                </a:rPr>
                                <m:t>0</m:t>
                              </m:r>
                            </m:e>
                            <m:e>
                              <m:r>
                                <a:rPr lang="es-ES" i="1">
                                  <a:latin typeface="Cambria Math" charset="0"/>
                                </a:rPr>
                                <m:t>1</m:t>
                              </m:r>
                            </m:e>
                          </m:eqArr>
                        </m:e>
                      </m:d>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𝐼</m:t>
                              </m:r>
                            </m:e>
                          </m:acc>
                        </m:e>
                        <m:sub>
                          <m:r>
                            <a:rPr lang="en-US" i="1">
                              <a:latin typeface="Cambria Math" charset="0"/>
                            </a:rPr>
                            <m:t>𝑜𝑖𝑙</m:t>
                          </m:r>
                        </m:sub>
                      </m:sSub>
                    </m:oMath>
                  </m:oMathPara>
                </a14:m>
                <a:endParaRPr lang="en-US" dirty="0"/>
              </a:p>
              <a:p>
                <a:pPr marL="0" indent="0" algn="ctr">
                  <a:buFont typeface="Arial" pitchFamily="34" charset="0"/>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charset="0"/>
                                    </a:rPr>
                                    <m:t>𝑞</m:t>
                                  </m:r>
                                </m:e>
                              </m:acc>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𝑃</m:t>
                                      </m:r>
                                    </m:e>
                                  </m:acc>
                                </m:e>
                                <m:sub>
                                  <m:r>
                                    <a:rPr lang="en-US" i="1">
                                      <a:latin typeface="Cambria Math" charset="0"/>
                                    </a:rPr>
                                    <m:t>𝑛</m:t>
                                  </m:r>
                                  <m:r>
                                    <a:rPr lang="en-US" i="1">
                                      <a:latin typeface="Cambria Math" charset="0"/>
                                    </a:rPr>
                                    <m:t>3</m:t>
                                  </m:r>
                                </m:sub>
                              </m:sSub>
                            </m:e>
                          </m:eqArr>
                        </m:e>
                      </m:d>
                      <m:r>
                        <a:rPr lang="en-US" i="1">
                          <a:latin typeface="Cambria Math" charset="0"/>
                        </a:rPr>
                        <m:t>=</m:t>
                      </m:r>
                      <m:d>
                        <m:dPr>
                          <m:begChr m:val="["/>
                          <m:endChr m:val="]"/>
                          <m:ctrlPr>
                            <a:rPr lang="en-US" i="1">
                              <a:latin typeface="Cambria Math" panose="02040503050406030204" pitchFamily="18" charset="0"/>
                            </a:rPr>
                          </m:ctrlPr>
                        </m:dPr>
                        <m:e>
                          <m:r>
                            <a:rPr lang="es-ES" i="1" smtClean="0">
                              <a:latin typeface="Cambria Math" charset="0"/>
                            </a:rPr>
                            <m:t>1</m:t>
                          </m:r>
                          <m:r>
                            <a:rPr lang="es-ES" i="1">
                              <a:latin typeface="Cambria Math" charset="0"/>
                            </a:rPr>
                            <m:t>       </m:t>
                          </m:r>
                          <m:r>
                            <a:rPr lang="es-ES" i="1" smtClean="0">
                              <a:latin typeface="Cambria Math" charset="0"/>
                            </a:rPr>
                            <m:t>0</m:t>
                          </m:r>
                        </m:e>
                      </m:d>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charset="0"/>
                                    </a:rPr>
                                    <m:t>𝑞</m:t>
                                  </m:r>
                                </m:e>
                              </m:acc>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𝑥</m:t>
                                      </m:r>
                                    </m:e>
                                  </m:acc>
                                </m:e>
                                <m:sub>
                                  <m:r>
                                    <a:rPr lang="en-US" i="1">
                                      <a:latin typeface="Cambria Math" charset="0"/>
                                    </a:rPr>
                                    <m:t>𝑂𝐷</m:t>
                                  </m:r>
                                </m:sub>
                              </m:sSub>
                            </m:e>
                          </m:eqArr>
                        </m:e>
                      </m:d>
                    </m:oMath>
                  </m:oMathPara>
                </a14:m>
                <a:endParaRPr lang="en-US" dirty="0"/>
              </a:p>
              <a:p>
                <a:endParaRPr lang="en-US" dirty="0"/>
              </a:p>
            </p:txBody>
          </p:sp>
        </mc:Choice>
        <mc:Fallback xmlns="">
          <p:sp>
            <p:nvSpPr>
              <p:cNvPr id="5" name="Marcador de contenido 1"/>
              <p:cNvSpPr txBox="1">
                <a:spLocks noRot="1" noChangeAspect="1" noMove="1" noResize="1" noEditPoints="1" noAdjustHandles="1" noChangeArrowheads="1" noChangeShapeType="1" noTextEdit="1"/>
              </p:cNvSpPr>
              <p:nvPr/>
            </p:nvSpPr>
            <p:spPr>
              <a:xfrm>
                <a:off x="792051" y="1674618"/>
                <a:ext cx="8229600" cy="4075446"/>
              </a:xfrm>
              <a:prstGeom prst="rect">
                <a:avLst/>
              </a:prstGeom>
              <a:blipFill rotWithShape="0">
                <a:blip r:embed="rId3"/>
                <a:stretch>
                  <a:fillRect l="-296" t="-449"/>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Marcador de contenido 1"/>
              <p:cNvSpPr txBox="1">
                <a:spLocks/>
              </p:cNvSpPr>
              <p:nvPr/>
            </p:nvSpPr>
            <p:spPr>
              <a:xfrm>
                <a:off x="792051" y="1674618"/>
                <a:ext cx="8229600" cy="4075446"/>
              </a:xfrm>
              <a:prstGeom prst="rect">
                <a:avLst/>
              </a:prstGeom>
            </p:spPr>
            <p:txBody>
              <a:bodyPr vert="horz" lIns="91440" tIns="45720" rIns="91440" bIns="45720" rtlCol="0">
                <a:normAutofit/>
              </a:bodyPr>
              <a:lstStyle>
                <a:lvl1pPr marL="257165" indent="-257165" algn="l" defTabSz="685773" rtl="0" eaLnBrk="1" latinLnBrk="0" hangingPunct="1">
                  <a:spcBef>
                    <a:spcPct val="20000"/>
                  </a:spcBef>
                  <a:buFont typeface="Arial" pitchFamily="34" charset="0"/>
                  <a:buChar char="•"/>
                  <a:defRPr sz="1500" kern="1200">
                    <a:solidFill>
                      <a:srgbClr val="211A52"/>
                    </a:solidFill>
                    <a:latin typeface="+mn-lt"/>
                    <a:ea typeface="+mn-ea"/>
                    <a:cs typeface="+mn-cs"/>
                  </a:defRPr>
                </a:lvl1pPr>
                <a:lvl2pPr marL="557190" indent="-214304"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2pPr>
                <a:lvl3pPr marL="857216"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3pPr>
                <a:lvl4pPr marL="1200102"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4pPr>
                <a:lvl5pPr marL="1542988"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5pPr>
                <a:lvl6pPr marL="1885874"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3"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pitchFamily="34" charset="0"/>
                  <a:buNone/>
                </a:pPr>
                <a:r>
                  <a:rPr lang="en-US" dirty="0"/>
                  <a:t>Estimation with </a:t>
                </a:r>
                <a:r>
                  <a:rPr lang="en-US" u="sng" dirty="0"/>
                  <a:t>steepest descent</a:t>
                </a:r>
                <a:r>
                  <a:rPr lang="en-US" dirty="0"/>
                  <a:t> (grad) is done in three different steps</a:t>
                </a:r>
              </a:p>
              <a:p>
                <a:pPr marL="0" indent="0">
                  <a:buFont typeface="Arial" pitchFamily="34" charset="0"/>
                  <a:buNone/>
                </a:pPr>
                <a:endParaRPr lang="en-US" dirty="0"/>
              </a:p>
              <a:p>
                <a:pPr marL="342900" indent="-342900">
                  <a:buFont typeface="+mj-lt"/>
                  <a:buAutoNum type="arabicPeriod"/>
                </a:pPr>
                <a:r>
                  <a:rPr lang="en-US" dirty="0"/>
                  <a:t>The unknown terms in A are estimated</a:t>
                </a:r>
              </a:p>
              <a:p>
                <a:pPr marL="342900" indent="-342900">
                  <a:buFont typeface="+mj-lt"/>
                  <a:buAutoNum type="arabicPeriod"/>
                </a:pPr>
                <a:endParaRPr lang="en-US" dirty="0"/>
              </a:p>
              <a:p>
                <a:pPr marL="342900" indent="-342900">
                  <a:buFont typeface="+mj-lt"/>
                  <a:buAutoNum type="arabicPeriod"/>
                </a:pPr>
                <a:r>
                  <a:rPr lang="en-US" dirty="0"/>
                  <a:t>The unknown terms in </a:t>
                </a:r>
                <a:r>
                  <a:rPr lang="en-US" dirty="0">
                    <a:solidFill>
                      <a:srgbClr val="00B050"/>
                    </a:solidFill>
                  </a:rPr>
                  <a:t>C</a:t>
                </a:r>
                <a:r>
                  <a:rPr lang="en-US" dirty="0"/>
                  <a:t> are estimated</a:t>
                </a:r>
              </a:p>
              <a:p>
                <a:pPr marL="342900" indent="-342900">
                  <a:buFont typeface="+mj-lt"/>
                  <a:buAutoNum type="arabicPeriod"/>
                </a:pPr>
                <a:endParaRPr lang="en-US" dirty="0"/>
              </a:p>
              <a:p>
                <a:pPr marL="342900" indent="-342900">
                  <a:buFont typeface="+mj-lt"/>
                  <a:buAutoNum type="arabicPeriod"/>
                </a:pPr>
                <a:r>
                  <a:rPr lang="en-US" dirty="0"/>
                  <a:t>The disturbance matrix </a:t>
                </a:r>
                <a14:m>
                  <m:oMath xmlns:m="http://schemas.openxmlformats.org/officeDocument/2006/math">
                    <m:sSub>
                      <m:sSubPr>
                        <m:ctrlPr>
                          <a:rPr lang="en-US" i="1">
                            <a:latin typeface="Cambria Math" panose="02040503050406030204" pitchFamily="18" charset="0"/>
                          </a:rPr>
                        </m:ctrlPr>
                      </m:sSubPr>
                      <m:e>
                        <m:r>
                          <a:rPr lang="en-US">
                            <a:latin typeface="Cambria Math" charset="0"/>
                          </a:rPr>
                          <m:t>𝐸</m:t>
                        </m:r>
                      </m:e>
                      <m:sub>
                        <m:r>
                          <a:rPr lang="en-US">
                            <a:latin typeface="Cambria Math" charset="0"/>
                          </a:rPr>
                          <m:t>𝑝</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a:latin typeface="Cambria Math" charset="0"/>
                          </a:rPr>
                          <m:t>𝐹</m:t>
                        </m:r>
                      </m:e>
                      <m:sub>
                        <m:r>
                          <a:rPr lang="en-US">
                            <a:latin typeface="Cambria Math" charset="0"/>
                          </a:rPr>
                          <m:t>𝑝</m:t>
                        </m:r>
                      </m:sub>
                    </m:sSub>
                  </m:oMath>
                </a14:m>
                <a:r>
                  <a:rPr lang="en-US" dirty="0"/>
                  <a:t> are estimated</a:t>
                </a:r>
                <a:endParaRPr lang="en-US" dirty="0">
                  <a:latin typeface="Cambria Math" charset="0"/>
                </a:endParaRPr>
              </a:p>
              <a:p>
                <a:pPr marL="342900" indent="-342900">
                  <a:buFont typeface="+mj-lt"/>
                  <a:buAutoNum type="arabicPeriod"/>
                </a:pPr>
                <a:endParaRPr lang="en-US" i="1" dirty="0">
                  <a:latin typeface="Cambria Math" charset="0"/>
                </a:endParaRPr>
              </a:p>
              <a:p>
                <a:pPr marL="0" indent="0">
                  <a:buFont typeface="Arial" pitchFamily="34" charset="0"/>
                  <a:buNone/>
                </a:pPr>
                <a14:m>
                  <m:oMathPara xmlns:m="http://schemas.openxmlformats.org/officeDocument/2006/math">
                    <m:oMathParaPr>
                      <m:jc m:val="center"/>
                    </m:oMathParaPr>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charset="0"/>
                                        </a:rPr>
                                        <m:t>𝑞</m:t>
                                      </m:r>
                                    </m:e>
                                  </m:acc>
                                </m:e>
                              </m:acc>
                              <m:r>
                                <a:rPr lang="en-US" i="1">
                                  <a:latin typeface="Cambria Math" charset="0"/>
                                </a:rPr>
                                <m:t> </m:t>
                              </m:r>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charset="0"/>
                                            </a:rPr>
                                            <m:t>𝑥</m:t>
                                          </m:r>
                                        </m:e>
                                      </m:acc>
                                    </m:e>
                                  </m:acc>
                                </m:e>
                                <m:sub>
                                  <m:r>
                                    <a:rPr lang="en-US" i="1">
                                      <a:latin typeface="Cambria Math" charset="0"/>
                                    </a:rPr>
                                    <m:t>𝑂𝐷</m:t>
                                  </m:r>
                                </m:sub>
                              </m:sSub>
                            </m:e>
                          </m:eqArr>
                        </m:e>
                      </m:d>
                      <m:r>
                        <a:rPr lang="en-US" i="1">
                          <a:latin typeface="Cambria Math"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charset="0"/>
                                      </a:rPr>
                                      <m:t>𝐴</m:t>
                                    </m:r>
                                  </m:e>
                                  <m:sub>
                                    <m:r>
                                      <m:rPr>
                                        <m:brk m:alnAt="7"/>
                                      </m:rPr>
                                      <a:rPr lang="en-US" i="1">
                                        <a:latin typeface="Cambria Math" charset="0"/>
                                      </a:rPr>
                                      <m:t>𝑝</m:t>
                                    </m:r>
                                  </m:sub>
                                </m:sSub>
                              </m:e>
                              <m:e>
                                <m:sSub>
                                  <m:sSubPr>
                                    <m:ctrlPr>
                                      <a:rPr lang="en-US" i="1">
                                        <a:latin typeface="Cambria Math" panose="02040503050406030204" pitchFamily="18" charset="0"/>
                                      </a:rPr>
                                    </m:ctrlPr>
                                  </m:sSubPr>
                                  <m:e>
                                    <m:r>
                                      <a:rPr lang="en-US" i="1">
                                        <a:latin typeface="Cambria Math" charset="0"/>
                                      </a:rPr>
                                      <m:t>𝐵</m:t>
                                    </m:r>
                                  </m:e>
                                  <m:sub>
                                    <m:r>
                                      <a:rPr lang="en-US" i="1">
                                        <a:latin typeface="Cambria Math" charset="0"/>
                                      </a:rPr>
                                      <m:t>𝑝</m:t>
                                    </m:r>
                                  </m:sub>
                                </m:sSub>
                                <m:sSub>
                                  <m:sSubPr>
                                    <m:ctrlPr>
                                      <a:rPr lang="en-US" i="1">
                                        <a:latin typeface="Cambria Math" panose="02040503050406030204" pitchFamily="18" charset="0"/>
                                      </a:rPr>
                                    </m:ctrlPr>
                                  </m:sSubPr>
                                  <m:e>
                                    <m:r>
                                      <a:rPr lang="en-US" i="1">
                                        <a:latin typeface="Cambria Math" charset="0"/>
                                      </a:rPr>
                                      <m:t>𝐶</m:t>
                                    </m:r>
                                  </m:e>
                                  <m:sub>
                                    <m:r>
                                      <a:rPr lang="en-US" i="1">
                                        <a:latin typeface="Cambria Math" charset="0"/>
                                      </a:rPr>
                                      <m:t>𝑣</m:t>
                                    </m:r>
                                  </m:sub>
                                </m:sSub>
                              </m:e>
                            </m:mr>
                            <m:mr>
                              <m:e>
                                <m:r>
                                  <a:rPr lang="en-US" i="1">
                                    <a:latin typeface="Cambria Math" charset="0"/>
                                  </a:rPr>
                                  <m:t>0</m:t>
                                </m:r>
                              </m:e>
                              <m:e>
                                <m:sSub>
                                  <m:sSubPr>
                                    <m:ctrlPr>
                                      <a:rPr lang="es-ES" b="0" i="1" smtClean="0">
                                        <a:latin typeface="Cambria Math" panose="02040503050406030204" pitchFamily="18" charset="0"/>
                                      </a:rPr>
                                    </m:ctrlPr>
                                  </m:sSubPr>
                                  <m:e>
                                    <m:r>
                                      <a:rPr lang="es-ES" b="0" i="1" smtClean="0">
                                        <a:latin typeface="Cambria Math" charset="0"/>
                                      </a:rPr>
                                      <m:t>𝐴</m:t>
                                    </m:r>
                                  </m:e>
                                  <m:sub>
                                    <m:r>
                                      <a:rPr lang="es-ES" b="0" i="1" smtClean="0">
                                        <a:latin typeface="Cambria Math" charset="0"/>
                                      </a:rPr>
                                      <m:t>𝑣</m:t>
                                    </m:r>
                                  </m:sub>
                                </m:sSub>
                              </m:e>
                            </m:mr>
                          </m:m>
                        </m:e>
                      </m:d>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charset="0"/>
                                    </a:rPr>
                                    <m:t>𝑞</m:t>
                                  </m:r>
                                </m:e>
                              </m:acc>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𝑥</m:t>
                                      </m:r>
                                    </m:e>
                                  </m:acc>
                                </m:e>
                                <m:sub>
                                  <m:r>
                                    <a:rPr lang="en-US" i="1">
                                      <a:latin typeface="Cambria Math" charset="0"/>
                                    </a:rPr>
                                    <m:t>𝑂𝐷</m:t>
                                  </m:r>
                                </m:sub>
                              </m:sSub>
                            </m:e>
                          </m:eqArr>
                        </m:e>
                      </m:d>
                      <m:r>
                        <a:rPr lang="en-US" i="1">
                          <a:latin typeface="Cambria Math"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charset="0"/>
                                </a:rPr>
                                <m:t>0</m:t>
                              </m:r>
                            </m:e>
                            <m:e>
                              <m:r>
                                <a:rPr lang="es-ES" i="1" smtClean="0">
                                  <a:latin typeface="Cambria Math" charset="0"/>
                                </a:rPr>
                                <m:t>1</m:t>
                              </m:r>
                            </m:e>
                          </m:eqArr>
                        </m:e>
                      </m:d>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𝐼</m:t>
                              </m:r>
                            </m:e>
                          </m:acc>
                        </m:e>
                        <m:sub>
                          <m:r>
                            <a:rPr lang="en-US" i="1">
                              <a:latin typeface="Cambria Math" charset="0"/>
                            </a:rPr>
                            <m:t>𝑜𝑖𝑙</m:t>
                          </m:r>
                        </m:sub>
                      </m:sSub>
                    </m:oMath>
                  </m:oMathPara>
                </a14:m>
                <a:endParaRPr lang="en-US" dirty="0"/>
              </a:p>
              <a:p>
                <a:pPr marL="0" indent="0" algn="ctr">
                  <a:buFont typeface="Arial" pitchFamily="34" charset="0"/>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charset="0"/>
                                    </a:rPr>
                                    <m:t>𝑞</m:t>
                                  </m:r>
                                </m:e>
                              </m:acc>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𝑃</m:t>
                                      </m:r>
                                    </m:e>
                                  </m:acc>
                                </m:e>
                                <m:sub>
                                  <m:r>
                                    <a:rPr lang="en-US" i="1">
                                      <a:latin typeface="Cambria Math" charset="0"/>
                                    </a:rPr>
                                    <m:t>𝑛</m:t>
                                  </m:r>
                                  <m:r>
                                    <a:rPr lang="en-US" i="1">
                                      <a:latin typeface="Cambria Math" charset="0"/>
                                    </a:rPr>
                                    <m:t>3</m:t>
                                  </m:r>
                                </m:sub>
                              </m:sSub>
                            </m:e>
                          </m:eqArr>
                        </m:e>
                      </m:d>
                      <m:r>
                        <a:rPr lang="en-US" i="1">
                          <a:latin typeface="Cambria Math" charset="0"/>
                        </a:rPr>
                        <m:t>=</m:t>
                      </m:r>
                      <m:d>
                        <m:dPr>
                          <m:begChr m:val="["/>
                          <m:endChr m:val="]"/>
                          <m:ctrlPr>
                            <a:rPr lang="en-US" i="1">
                              <a:latin typeface="Cambria Math" panose="02040503050406030204" pitchFamily="18" charset="0"/>
                            </a:rPr>
                          </m:ctrlPr>
                        </m:dPr>
                        <m:e>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charset="0"/>
                                </a:rPr>
                                <m:t>𝐶</m:t>
                              </m:r>
                            </m:e>
                            <m:sub>
                              <m:r>
                                <a:rPr lang="en-US" i="1">
                                  <a:solidFill>
                                    <a:srgbClr val="00B050"/>
                                  </a:solidFill>
                                  <a:latin typeface="Cambria Math" charset="0"/>
                                </a:rPr>
                                <m:t>𝑝</m:t>
                              </m:r>
                            </m:sub>
                          </m:sSub>
                          <m:r>
                            <a:rPr lang="es-ES" i="1">
                              <a:latin typeface="Cambria Math" charset="0"/>
                            </a:rPr>
                            <m:t>       </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charset="0"/>
                                </a:rPr>
                                <m:t>𝐷</m:t>
                              </m:r>
                            </m:e>
                            <m:sub>
                              <m:r>
                                <a:rPr lang="en-US" i="1">
                                  <a:solidFill>
                                    <a:srgbClr val="00B050"/>
                                  </a:solidFill>
                                  <a:latin typeface="Cambria Math" charset="0"/>
                                </a:rPr>
                                <m:t>𝑝</m:t>
                              </m:r>
                            </m:sub>
                          </m:sSub>
                          <m:sSub>
                            <m:sSubPr>
                              <m:ctrlPr>
                                <a:rPr lang="en-US" i="1">
                                  <a:solidFill>
                                    <a:srgbClr val="00B050"/>
                                  </a:solidFill>
                                  <a:latin typeface="Cambria Math" panose="02040503050406030204" pitchFamily="18" charset="0"/>
                                </a:rPr>
                              </m:ctrlPr>
                            </m:sSubPr>
                            <m:e>
                              <m:r>
                                <a:rPr lang="en-US" i="1">
                                  <a:solidFill>
                                    <a:srgbClr val="00B050"/>
                                  </a:solidFill>
                                  <a:latin typeface="Cambria Math" charset="0"/>
                                </a:rPr>
                                <m:t>𝐶</m:t>
                              </m:r>
                            </m:e>
                            <m:sub>
                              <m:r>
                                <a:rPr lang="en-US" i="1">
                                  <a:solidFill>
                                    <a:srgbClr val="00B050"/>
                                  </a:solidFill>
                                  <a:latin typeface="Cambria Math" charset="0"/>
                                </a:rPr>
                                <m:t>𝑣</m:t>
                              </m:r>
                            </m:sub>
                          </m:sSub>
                        </m:e>
                      </m:d>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charset="0"/>
                                    </a:rPr>
                                    <m:t>𝑞</m:t>
                                  </m:r>
                                </m:e>
                              </m:acc>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𝑥</m:t>
                                      </m:r>
                                    </m:e>
                                  </m:acc>
                                </m:e>
                                <m:sub>
                                  <m:r>
                                    <a:rPr lang="en-US" i="1">
                                      <a:latin typeface="Cambria Math" charset="0"/>
                                    </a:rPr>
                                    <m:t>𝑂𝐷</m:t>
                                  </m:r>
                                </m:sub>
                              </m:sSub>
                            </m:e>
                          </m:eqArr>
                        </m:e>
                      </m:d>
                    </m:oMath>
                  </m:oMathPara>
                </a14:m>
                <a:endParaRPr lang="en-US" dirty="0"/>
              </a:p>
              <a:p>
                <a:endParaRPr lang="en-US" dirty="0"/>
              </a:p>
            </p:txBody>
          </p:sp>
        </mc:Choice>
        <mc:Fallback xmlns="">
          <p:sp>
            <p:nvSpPr>
              <p:cNvPr id="7" name="Marcador de contenido 1"/>
              <p:cNvSpPr txBox="1">
                <a:spLocks noRot="1" noChangeAspect="1" noMove="1" noResize="1" noEditPoints="1" noAdjustHandles="1" noChangeArrowheads="1" noChangeShapeType="1" noTextEdit="1"/>
              </p:cNvSpPr>
              <p:nvPr/>
            </p:nvSpPr>
            <p:spPr>
              <a:xfrm>
                <a:off x="792051" y="1674618"/>
                <a:ext cx="8229600" cy="4075446"/>
              </a:xfrm>
              <a:prstGeom prst="rect">
                <a:avLst/>
              </a:prstGeom>
              <a:blipFill rotWithShape="0">
                <a:blip r:embed="rId4"/>
                <a:stretch>
                  <a:fillRect l="-296" t="-449"/>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9" name="Marcador de contenido 1"/>
              <p:cNvSpPr txBox="1">
                <a:spLocks/>
              </p:cNvSpPr>
              <p:nvPr/>
            </p:nvSpPr>
            <p:spPr>
              <a:xfrm>
                <a:off x="792051" y="1674618"/>
                <a:ext cx="8229600" cy="4075446"/>
              </a:xfrm>
              <a:prstGeom prst="rect">
                <a:avLst/>
              </a:prstGeom>
            </p:spPr>
            <p:txBody>
              <a:bodyPr vert="horz" lIns="91440" tIns="45720" rIns="91440" bIns="45720" rtlCol="0">
                <a:normAutofit/>
              </a:bodyPr>
              <a:lstStyle>
                <a:lvl1pPr marL="257165" indent="-257165" algn="l" defTabSz="685773" rtl="0" eaLnBrk="1" latinLnBrk="0" hangingPunct="1">
                  <a:spcBef>
                    <a:spcPct val="20000"/>
                  </a:spcBef>
                  <a:buFont typeface="Arial" pitchFamily="34" charset="0"/>
                  <a:buChar char="•"/>
                  <a:defRPr sz="1500" kern="1200">
                    <a:solidFill>
                      <a:srgbClr val="211A52"/>
                    </a:solidFill>
                    <a:latin typeface="+mn-lt"/>
                    <a:ea typeface="+mn-ea"/>
                    <a:cs typeface="+mn-cs"/>
                  </a:defRPr>
                </a:lvl1pPr>
                <a:lvl2pPr marL="557190" indent="-214304"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2pPr>
                <a:lvl3pPr marL="857216"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3pPr>
                <a:lvl4pPr marL="1200102"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4pPr>
                <a:lvl5pPr marL="1542988"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5pPr>
                <a:lvl6pPr marL="1885874"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3"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pitchFamily="34" charset="0"/>
                  <a:buNone/>
                </a:pPr>
                <a:r>
                  <a:rPr lang="en-US" dirty="0"/>
                  <a:t>Estimation with steepest descent (grad) is done in three different steps</a:t>
                </a:r>
              </a:p>
              <a:p>
                <a:pPr marL="0" indent="0">
                  <a:buFont typeface="Arial" pitchFamily="34" charset="0"/>
                  <a:buNone/>
                </a:pPr>
                <a:endParaRPr lang="en-US" dirty="0"/>
              </a:p>
              <a:p>
                <a:pPr marL="342900" indent="-342900">
                  <a:buFont typeface="+mj-lt"/>
                  <a:buAutoNum type="arabicPeriod"/>
                </a:pPr>
                <a:r>
                  <a:rPr lang="en-US" dirty="0"/>
                  <a:t>The unknown terms in A are estimated</a:t>
                </a:r>
              </a:p>
              <a:p>
                <a:pPr marL="342900" indent="-342900">
                  <a:buFont typeface="+mj-lt"/>
                  <a:buAutoNum type="arabicPeriod"/>
                </a:pPr>
                <a:endParaRPr lang="en-US" dirty="0"/>
              </a:p>
              <a:p>
                <a:pPr marL="342900" indent="-342900">
                  <a:buFont typeface="+mj-lt"/>
                  <a:buAutoNum type="arabicPeriod"/>
                </a:pPr>
                <a:r>
                  <a:rPr lang="en-US" dirty="0"/>
                  <a:t>The unknown terms in C are estimated</a:t>
                </a:r>
              </a:p>
              <a:p>
                <a:pPr marL="342900" indent="-342900">
                  <a:buFont typeface="+mj-lt"/>
                  <a:buAutoNum type="arabicPeriod"/>
                </a:pPr>
                <a:endParaRPr lang="en-US" dirty="0"/>
              </a:p>
              <a:p>
                <a:pPr marL="342900" indent="-342900">
                  <a:buFont typeface="+mj-lt"/>
                  <a:buAutoNum type="arabicPeriod"/>
                </a:pPr>
                <a:r>
                  <a:rPr lang="en-US" dirty="0"/>
                  <a:t>The disturbance matrix </a:t>
                </a: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a:solidFill>
                              <a:srgbClr val="00B050"/>
                            </a:solidFill>
                            <a:latin typeface="Cambria Math" charset="0"/>
                          </a:rPr>
                          <m:t>𝐸</m:t>
                        </m:r>
                      </m:e>
                      <m:sub>
                        <m:r>
                          <a:rPr lang="en-US">
                            <a:solidFill>
                              <a:srgbClr val="00B050"/>
                            </a:solidFill>
                            <a:latin typeface="Cambria Math" charset="0"/>
                          </a:rPr>
                          <m:t>𝑝</m:t>
                        </m:r>
                      </m:sub>
                    </m:sSub>
                  </m:oMath>
                </a14:m>
                <a:r>
                  <a:rPr lang="en-US" dirty="0"/>
                  <a:t> and </a:t>
                </a: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a:solidFill>
                              <a:srgbClr val="00B050"/>
                            </a:solidFill>
                            <a:latin typeface="Cambria Math" charset="0"/>
                          </a:rPr>
                          <m:t>𝐹</m:t>
                        </m:r>
                      </m:e>
                      <m:sub>
                        <m:r>
                          <a:rPr lang="en-US">
                            <a:solidFill>
                              <a:srgbClr val="00B050"/>
                            </a:solidFill>
                            <a:latin typeface="Cambria Math" charset="0"/>
                          </a:rPr>
                          <m:t>𝑝</m:t>
                        </m:r>
                      </m:sub>
                    </m:sSub>
                  </m:oMath>
                </a14:m>
                <a:r>
                  <a:rPr lang="en-US" dirty="0"/>
                  <a:t> are estimated</a:t>
                </a:r>
                <a:endParaRPr lang="en-US" dirty="0">
                  <a:latin typeface="Cambria Math" charset="0"/>
                </a:endParaRPr>
              </a:p>
              <a:p>
                <a:pPr marL="342900" indent="-342900">
                  <a:buFont typeface="+mj-lt"/>
                  <a:buAutoNum type="arabicPeriod"/>
                </a:pPr>
                <a:endParaRPr lang="en-US" i="1" dirty="0">
                  <a:latin typeface="Cambria Math" charset="0"/>
                </a:endParaRPr>
              </a:p>
              <a:p>
                <a:pPr marL="0" indent="0">
                  <a:buFont typeface="Arial" pitchFamily="34" charset="0"/>
                  <a:buNone/>
                </a:pPr>
                <a14:m>
                  <m:oMathPara xmlns:m="http://schemas.openxmlformats.org/officeDocument/2006/math">
                    <m:oMathParaPr>
                      <m:jc m:val="center"/>
                    </m:oMathParaPr>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charset="0"/>
                                        </a:rPr>
                                        <m:t>𝑞</m:t>
                                      </m:r>
                                    </m:e>
                                  </m:acc>
                                </m:e>
                              </m:acc>
                              <m:r>
                                <a:rPr lang="en-US" i="1">
                                  <a:latin typeface="Cambria Math" charset="0"/>
                                </a:rPr>
                                <m:t> </m:t>
                              </m:r>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charset="0"/>
                                            </a:rPr>
                                            <m:t>𝑥</m:t>
                                          </m:r>
                                        </m:e>
                                      </m:acc>
                                    </m:e>
                                  </m:acc>
                                </m:e>
                                <m:sub>
                                  <m:r>
                                    <a:rPr lang="en-US" i="1">
                                      <a:latin typeface="Cambria Math" charset="0"/>
                                    </a:rPr>
                                    <m:t>𝑂𝐷</m:t>
                                  </m:r>
                                </m:sub>
                              </m:sSub>
                            </m:e>
                          </m:eqArr>
                        </m:e>
                      </m:d>
                      <m:r>
                        <a:rPr lang="en-US" i="1">
                          <a:latin typeface="Cambria Math" charset="0"/>
                        </a:rPr>
                        <m:t>=</m:t>
                      </m:r>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charset="0"/>
                                      </a:rPr>
                                      <m:t>𝐴</m:t>
                                    </m:r>
                                  </m:e>
                                  <m:sub>
                                    <m:r>
                                      <m:rPr>
                                        <m:brk m:alnAt="7"/>
                                      </m:rPr>
                                      <a:rPr lang="en-US" i="1">
                                        <a:latin typeface="Cambria Math" charset="0"/>
                                      </a:rPr>
                                      <m:t>𝑝</m:t>
                                    </m:r>
                                  </m:sub>
                                </m:sSub>
                              </m:e>
                              <m:e>
                                <m:sSub>
                                  <m:sSubPr>
                                    <m:ctrlPr>
                                      <a:rPr lang="en-US" i="1">
                                        <a:latin typeface="Cambria Math" panose="02040503050406030204" pitchFamily="18" charset="0"/>
                                      </a:rPr>
                                    </m:ctrlPr>
                                  </m:sSubPr>
                                  <m:e>
                                    <m:r>
                                      <a:rPr lang="en-US" i="1">
                                        <a:latin typeface="Cambria Math" charset="0"/>
                                      </a:rPr>
                                      <m:t>𝐵</m:t>
                                    </m:r>
                                  </m:e>
                                  <m:sub>
                                    <m:r>
                                      <a:rPr lang="en-US" i="1">
                                        <a:latin typeface="Cambria Math" charset="0"/>
                                      </a:rPr>
                                      <m:t>𝑝</m:t>
                                    </m:r>
                                  </m:sub>
                                </m:sSub>
                                <m:sSub>
                                  <m:sSubPr>
                                    <m:ctrlPr>
                                      <a:rPr lang="en-US" i="1">
                                        <a:latin typeface="Cambria Math" panose="02040503050406030204" pitchFamily="18" charset="0"/>
                                      </a:rPr>
                                    </m:ctrlPr>
                                  </m:sSubPr>
                                  <m:e>
                                    <m:r>
                                      <a:rPr lang="en-US" i="1">
                                        <a:latin typeface="Cambria Math" charset="0"/>
                                      </a:rPr>
                                      <m:t>𝐶</m:t>
                                    </m:r>
                                  </m:e>
                                  <m:sub>
                                    <m:r>
                                      <a:rPr lang="en-US" i="1">
                                        <a:latin typeface="Cambria Math" charset="0"/>
                                      </a:rPr>
                                      <m:t>𝑣</m:t>
                                    </m:r>
                                  </m:sub>
                                </m:sSub>
                              </m:e>
                            </m:mr>
                            <m:mr>
                              <m:e>
                                <m:r>
                                  <a:rPr lang="en-US" i="1">
                                    <a:latin typeface="Cambria Math" charset="0"/>
                                  </a:rPr>
                                  <m:t>0</m:t>
                                </m:r>
                              </m:e>
                              <m:e>
                                <m:sSub>
                                  <m:sSubPr>
                                    <m:ctrlPr>
                                      <a:rPr lang="es-ES" b="0" i="1" smtClean="0">
                                        <a:latin typeface="Cambria Math" panose="02040503050406030204" pitchFamily="18" charset="0"/>
                                      </a:rPr>
                                    </m:ctrlPr>
                                  </m:sSubPr>
                                  <m:e>
                                    <m:r>
                                      <a:rPr lang="es-ES" b="0" i="1" smtClean="0">
                                        <a:latin typeface="Cambria Math" charset="0"/>
                                      </a:rPr>
                                      <m:t>𝐴</m:t>
                                    </m:r>
                                  </m:e>
                                  <m:sub>
                                    <m:r>
                                      <a:rPr lang="es-ES" b="0" i="1" smtClean="0">
                                        <a:latin typeface="Cambria Math" charset="0"/>
                                      </a:rPr>
                                      <m:t>𝑣</m:t>
                                    </m:r>
                                  </m:sub>
                                </m:sSub>
                              </m:e>
                            </m:mr>
                          </m:m>
                        </m:e>
                      </m:d>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charset="0"/>
                                    </a:rPr>
                                    <m:t>𝑞</m:t>
                                  </m:r>
                                </m:e>
                              </m:acc>
                            </m:e>
                            <m:e>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𝑥</m:t>
                                      </m:r>
                                    </m:e>
                                  </m:acc>
                                </m:e>
                                <m:sub>
                                  <m:r>
                                    <a:rPr lang="en-US" i="1">
                                      <a:latin typeface="Cambria Math" charset="0"/>
                                    </a:rPr>
                                    <m:t>𝑂𝐷</m:t>
                                  </m:r>
                                </m:sub>
                              </m:sSub>
                            </m:e>
                          </m:eqArr>
                        </m:e>
                      </m:d>
                      <m:r>
                        <a:rPr lang="en-US" i="1">
                          <a:latin typeface="Cambria Math"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charset="0"/>
                                </a:rPr>
                                <m:t>0</m:t>
                              </m:r>
                            </m:e>
                            <m:e>
                              <m:r>
                                <a:rPr lang="es-ES" i="1" smtClean="0">
                                  <a:latin typeface="Cambria Math" charset="0"/>
                                </a:rPr>
                                <m:t>1</m:t>
                              </m:r>
                            </m:e>
                          </m:eqArr>
                        </m:e>
                      </m:d>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𝐼</m:t>
                              </m:r>
                            </m:e>
                          </m:acc>
                        </m:e>
                        <m:sub>
                          <m:r>
                            <a:rPr lang="en-US" i="1">
                              <a:latin typeface="Cambria Math" charset="0"/>
                            </a:rPr>
                            <m:t>𝑜𝑖𝑙</m:t>
                          </m:r>
                        </m:sub>
                      </m:sSub>
                      <m:r>
                        <a:rPr lang="en-US" i="1">
                          <a:latin typeface="Cambria Math"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charset="0"/>
                                    </a:rPr>
                                    <m:t>𝐸</m:t>
                                  </m:r>
                                </m:e>
                                <m:sub>
                                  <m:r>
                                    <a:rPr lang="en-US" i="1">
                                      <a:solidFill>
                                        <a:srgbClr val="00B050"/>
                                      </a:solidFill>
                                      <a:latin typeface="Cambria Math" charset="0"/>
                                    </a:rPr>
                                    <m:t>𝑝</m:t>
                                  </m:r>
                                </m:sub>
                              </m:sSub>
                            </m:e>
                            <m:e>
                              <m:r>
                                <a:rPr lang="en-US" i="1">
                                  <a:latin typeface="Cambria Math" charset="0"/>
                                </a:rPr>
                                <m:t>0</m:t>
                              </m:r>
                            </m:e>
                          </m:eqArr>
                        </m:e>
                      </m:d>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𝑃</m:t>
                              </m:r>
                            </m:e>
                          </m:acc>
                        </m:e>
                        <m:sub>
                          <m:r>
                            <a:rPr lang="en-US" i="1">
                              <a:latin typeface="Cambria Math" charset="0"/>
                            </a:rPr>
                            <m:t>𝑛</m:t>
                          </m:r>
                          <m:r>
                            <a:rPr lang="en-US" i="1">
                              <a:latin typeface="Cambria Math" charset="0"/>
                            </a:rPr>
                            <m:t>1</m:t>
                          </m:r>
                        </m:sub>
                      </m:sSub>
                    </m:oMath>
                  </m:oMathPara>
                </a14:m>
                <a:endParaRPr lang="en-US" dirty="0"/>
              </a:p>
              <a:p>
                <a:pPr marL="0" indent="0" algn="ctr">
                  <a:buFont typeface="Arial" pitchFamily="34" charset="0"/>
                  <a:buNone/>
                </a:pP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charset="0"/>
                                  </a:rPr>
                                  <m:t>𝑞</m:t>
                                </m:r>
                              </m:e>
                            </m:acc>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𝑃</m:t>
                                    </m:r>
                                  </m:e>
                                </m:acc>
                              </m:e>
                              <m:sub>
                                <m:r>
                                  <a:rPr lang="en-US" i="1">
                                    <a:latin typeface="Cambria Math" charset="0"/>
                                  </a:rPr>
                                  <m:t>𝑛</m:t>
                                </m:r>
                                <m:r>
                                  <a:rPr lang="en-US" i="1">
                                    <a:latin typeface="Cambria Math" charset="0"/>
                                  </a:rPr>
                                  <m:t>3</m:t>
                                </m:r>
                              </m:sub>
                            </m:sSub>
                          </m:e>
                        </m:eqArr>
                      </m:e>
                    </m:d>
                    <m:r>
                      <a:rPr lang="en-US" i="1">
                        <a:latin typeface="Cambria Math" charset="0"/>
                      </a:rPr>
                      <m:t>=</m:t>
                    </m:r>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charset="0"/>
                              </a:rPr>
                              <m:t>𝐶</m:t>
                            </m:r>
                          </m:e>
                          <m:sub>
                            <m:r>
                              <a:rPr lang="en-US" i="1">
                                <a:latin typeface="Cambria Math" charset="0"/>
                              </a:rPr>
                              <m:t>𝑝</m:t>
                            </m:r>
                          </m:sub>
                        </m:sSub>
                        <m:r>
                          <a:rPr lang="es-ES" i="1">
                            <a:latin typeface="Cambria Math" charset="0"/>
                          </a:rPr>
                          <m:t>       </m:t>
                        </m:r>
                        <m:sSub>
                          <m:sSubPr>
                            <m:ctrlPr>
                              <a:rPr lang="en-US" i="1" smtClean="0">
                                <a:latin typeface="Cambria Math" panose="02040503050406030204" pitchFamily="18" charset="0"/>
                              </a:rPr>
                            </m:ctrlPr>
                          </m:sSubPr>
                          <m:e>
                            <m:r>
                              <a:rPr lang="en-US" i="1">
                                <a:latin typeface="Cambria Math" charset="0"/>
                              </a:rPr>
                              <m:t>𝐷</m:t>
                            </m:r>
                          </m:e>
                          <m:sub>
                            <m:r>
                              <a:rPr lang="en-US" i="1">
                                <a:latin typeface="Cambria Math" charset="0"/>
                              </a:rPr>
                              <m:t>𝑝</m:t>
                            </m:r>
                          </m:sub>
                        </m:sSub>
                        <m:sSub>
                          <m:sSubPr>
                            <m:ctrlPr>
                              <a:rPr lang="en-US" i="1">
                                <a:latin typeface="Cambria Math" panose="02040503050406030204" pitchFamily="18" charset="0"/>
                              </a:rPr>
                            </m:ctrlPr>
                          </m:sSubPr>
                          <m:e>
                            <m:r>
                              <a:rPr lang="en-US" i="1">
                                <a:latin typeface="Cambria Math" charset="0"/>
                              </a:rPr>
                              <m:t>𝐶</m:t>
                            </m:r>
                          </m:e>
                          <m:sub>
                            <m:r>
                              <a:rPr lang="en-US" i="1">
                                <a:latin typeface="Cambria Math" charset="0"/>
                              </a:rPr>
                              <m:t>𝑣</m:t>
                            </m:r>
                          </m:sub>
                        </m:sSub>
                      </m:e>
                    </m:d>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charset="0"/>
                                  </a:rPr>
                                  <m:t>𝑞</m:t>
                                </m:r>
                              </m:e>
                            </m:acc>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𝑥</m:t>
                                    </m:r>
                                  </m:e>
                                </m:acc>
                              </m:e>
                              <m:sub>
                                <m:r>
                                  <a:rPr lang="en-US" i="1">
                                    <a:latin typeface="Cambria Math" charset="0"/>
                                  </a:rPr>
                                  <m:t>𝑂𝐷</m:t>
                                </m:r>
                              </m:sub>
                            </m:sSub>
                          </m:e>
                        </m:eqArr>
                      </m:e>
                    </m:d>
                    <m:r>
                      <a:rPr lang="en-US" i="1">
                        <a:latin typeface="Cambria Math"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charset="0"/>
                              </a:rPr>
                              <m:t>0</m:t>
                            </m:r>
                          </m:e>
                          <m:e>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charset="0"/>
                                  </a:rPr>
                                  <m:t>𝐹</m:t>
                                </m:r>
                              </m:e>
                              <m:sub>
                                <m:r>
                                  <a:rPr lang="en-US" i="1">
                                    <a:solidFill>
                                      <a:srgbClr val="00B050"/>
                                    </a:solidFill>
                                    <a:latin typeface="Cambria Math" charset="0"/>
                                  </a:rPr>
                                  <m:t>𝑝</m:t>
                                </m:r>
                              </m:sub>
                            </m:sSub>
                          </m:e>
                        </m:eqArr>
                      </m:e>
                    </m:d>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𝑃</m:t>
                            </m:r>
                          </m:e>
                        </m:acc>
                      </m:e>
                      <m:sub>
                        <m:r>
                          <a:rPr lang="en-US" i="1">
                            <a:latin typeface="Cambria Math" charset="0"/>
                          </a:rPr>
                          <m:t>𝑛</m:t>
                        </m:r>
                        <m:r>
                          <a:rPr lang="en-US" i="1">
                            <a:latin typeface="Cambria Math" charset="0"/>
                          </a:rPr>
                          <m:t>1</m:t>
                        </m:r>
                      </m:sub>
                    </m:sSub>
                  </m:oMath>
                </a14:m>
                <a:r>
                  <a:rPr lang="en-US" dirty="0"/>
                  <a:t> </a:t>
                </a:r>
              </a:p>
              <a:p>
                <a:pPr marL="0" indent="0">
                  <a:buFont typeface="Arial" pitchFamily="34" charset="0"/>
                  <a:buNone/>
                </a:pPr>
                <a:endParaRPr lang="en-US" dirty="0"/>
              </a:p>
              <a:p>
                <a:endParaRPr lang="en-US" dirty="0"/>
              </a:p>
            </p:txBody>
          </p:sp>
        </mc:Choice>
        <mc:Fallback xmlns="">
          <p:sp>
            <p:nvSpPr>
              <p:cNvPr id="9" name="Marcador de contenido 1"/>
              <p:cNvSpPr txBox="1">
                <a:spLocks noRot="1" noChangeAspect="1" noMove="1" noResize="1" noEditPoints="1" noAdjustHandles="1" noChangeArrowheads="1" noChangeShapeType="1" noTextEdit="1"/>
              </p:cNvSpPr>
              <p:nvPr/>
            </p:nvSpPr>
            <p:spPr>
              <a:xfrm>
                <a:off x="792051" y="1674618"/>
                <a:ext cx="8229600" cy="4075446"/>
              </a:xfrm>
              <a:prstGeom prst="rect">
                <a:avLst/>
              </a:prstGeom>
              <a:blipFill rotWithShape="0">
                <a:blip r:embed="rId5"/>
                <a:stretch>
                  <a:fillRect l="-296" t="-449"/>
                </a:stretch>
              </a:blipFill>
            </p:spPr>
            <p:txBody>
              <a:bodyPr/>
              <a:lstStyle/>
              <a:p>
                <a:r>
                  <a:rPr lang="es-ES_tradnl">
                    <a:noFill/>
                  </a:rPr>
                  <a:t> </a:t>
                </a:r>
              </a:p>
            </p:txBody>
          </p:sp>
        </mc:Fallback>
      </mc:AlternateContent>
      <p:sp>
        <p:nvSpPr>
          <p:cNvPr id="15" name="Marcador de contenido 1"/>
          <p:cNvSpPr txBox="1">
            <a:spLocks/>
          </p:cNvSpPr>
          <p:nvPr/>
        </p:nvSpPr>
        <p:spPr>
          <a:xfrm>
            <a:off x="792051" y="1688250"/>
            <a:ext cx="8229600" cy="4075446"/>
          </a:xfrm>
          <a:prstGeom prst="rect">
            <a:avLst/>
          </a:prstGeom>
        </p:spPr>
        <p:txBody>
          <a:bodyPr vert="horz" lIns="91440" tIns="45720" rIns="91440" bIns="45720" rtlCol="0">
            <a:normAutofit/>
          </a:bodyPr>
          <a:lstStyle>
            <a:lvl1pPr marL="257165" indent="-257165" algn="l" defTabSz="685773" rtl="0" eaLnBrk="1" latinLnBrk="0" hangingPunct="1">
              <a:spcBef>
                <a:spcPct val="20000"/>
              </a:spcBef>
              <a:buFont typeface="Arial" pitchFamily="34" charset="0"/>
              <a:buChar char="•"/>
              <a:defRPr sz="1500" kern="1200">
                <a:solidFill>
                  <a:srgbClr val="211A52"/>
                </a:solidFill>
                <a:latin typeface="+mn-lt"/>
                <a:ea typeface="+mn-ea"/>
                <a:cs typeface="+mn-cs"/>
              </a:defRPr>
            </a:lvl1pPr>
            <a:lvl2pPr marL="557190" indent="-214304"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2pPr>
            <a:lvl3pPr marL="857216"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3pPr>
            <a:lvl4pPr marL="1200102"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4pPr>
            <a:lvl5pPr marL="1542988"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5pPr>
            <a:lvl6pPr marL="1885874"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3"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pitchFamily="34" charset="0"/>
              <a:buNone/>
            </a:pPr>
            <a:r>
              <a:rPr lang="en-US" dirty="0"/>
              <a:t>By estimating the matrices with different methods the following input output relation is obtained.</a:t>
            </a:r>
          </a:p>
          <a:p>
            <a:endParaRPr lang="en-US" dirty="0"/>
          </a:p>
        </p:txBody>
      </p:sp>
      <p:pic>
        <p:nvPicPr>
          <p:cNvPr id="16" name="Imagen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0051" y="2035830"/>
            <a:ext cx="7213600" cy="3380286"/>
          </a:xfrm>
          <a:prstGeom prst="rect">
            <a:avLst/>
          </a:prstGeom>
        </p:spPr>
      </p:pic>
    </p:spTree>
    <p:extLst>
      <p:ext uri="{BB962C8B-B14F-4D97-AF65-F5344CB8AC3E}">
        <p14:creationId xmlns:p14="http://schemas.microsoft.com/office/powerpoint/2010/main" val="2047428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
                                            <p:txEl>
                                              <p:pRg st="9" end="9"/>
                                            </p:txEl>
                                          </p:spTgt>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5">
                                            <p:txEl>
                                              <p:pRg st="0" end="0"/>
                                            </p:txEl>
                                          </p:spTgt>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5">
                                            <p:txEl>
                                              <p:pRg st="2" end="2"/>
                                            </p:txEl>
                                          </p:spTgt>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5">
                                            <p:txEl>
                                              <p:pRg st="4" end="4"/>
                                            </p:txEl>
                                          </p:spTgt>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5">
                                            <p:txEl>
                                              <p:pRg st="6" end="6"/>
                                            </p:txEl>
                                          </p:spTgt>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
                                            <p:txEl>
                                              <p:pRg st="0" end="0"/>
                                            </p:txEl>
                                          </p:spTgt>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
                                            <p:txEl>
                                              <p:pRg st="2" end="2"/>
                                            </p:txEl>
                                          </p:spTgt>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
                                            <p:txEl>
                                              <p:pRg st="4" end="4"/>
                                            </p:txEl>
                                          </p:spTgt>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
                                            <p:txEl>
                                              <p:pRg st="6" end="6"/>
                                            </p:txEl>
                                          </p:spTgt>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
                                            <p:txEl>
                                              <p:pRg st="8" end="8"/>
                                            </p:txEl>
                                          </p:spTgt>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
                                            <p:txEl>
                                              <p:pRg st="9" end="9"/>
                                            </p:txEl>
                                          </p:spTgt>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5">
                                            <p:txEl>
                                              <p:pRg st="8" end="8"/>
                                            </p:txEl>
                                          </p:spTgt>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
                                            <p:txEl>
                                              <p:pRg st="9" end="9"/>
                                            </p:txEl>
                                          </p:spTgt>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5">
                                            <p:txEl>
                                              <p:pRg st="8" end="8"/>
                                            </p:txEl>
                                          </p:spTgt>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
                                            <p:txEl>
                                              <p:pRg st="9" end="9"/>
                                            </p:txEl>
                                          </p:spTgt>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7">
                                            <p:txEl>
                                              <p:pRg st="0" end="0"/>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
                                            <p:txEl>
                                              <p:pRg st="2" end="2"/>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
                                            <p:txEl>
                                              <p:pRg st="4" end="4"/>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
                                            <p:txEl>
                                              <p:pRg st="6" end="6"/>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
                                            <p:txEl>
                                              <p:pRg st="8" end="8"/>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
                                            <p:txEl>
                                              <p:pRg st="9" end="9"/>
                                            </p:txEl>
                                          </p:spTgt>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16"/>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
                                        </p:tgtEl>
                                        <p:attrNameLst>
                                          <p:attrName>style.visibility</p:attrName>
                                        </p:attrNameLst>
                                      </p:cBhvr>
                                      <p:to>
                                        <p:strVal val="hidden"/>
                                      </p:to>
                                    </p:set>
                                  </p:childTnLst>
                                </p:cTn>
                              </p:par>
                              <p:par>
                                <p:cTn id="87" presetID="1" presetClass="entr" presetSubtype="0" fill="hold" nodeType="withEffect">
                                  <p:stCondLst>
                                    <p:cond delay="0"/>
                                  </p:stCondLst>
                                  <p:childTnLst>
                                    <p:set>
                                      <p:cBhvr>
                                        <p:cTn id="88" dur="1" fill="hold">
                                          <p:stCondLst>
                                            <p:cond delay="0"/>
                                          </p:stCondLst>
                                        </p:cTn>
                                        <p:tgtEl>
                                          <p:spTgt spid="7">
                                            <p:txEl>
                                              <p:pRg st="0" end="0"/>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
                                            <p:txEl>
                                              <p:pRg st="2" end="2"/>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
                                            <p:txEl>
                                              <p:pRg st="4" end="4"/>
                                            </p:txEl>
                                          </p:spTgt>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
                                            <p:txEl>
                                              <p:pRg st="6" end="6"/>
                                            </p:txEl>
                                          </p:spTgt>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
                                            <p:txEl>
                                              <p:pRg st="8" end="8"/>
                                            </p:txEl>
                                          </p:spTgt>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7">
                                            <p:txEl>
                                              <p:pRg st="8" end="8"/>
                                            </p:txEl>
                                          </p:spTgt>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7">
                                            <p:txEl>
                                              <p:pRg st="9" end="9"/>
                                            </p:txEl>
                                          </p:spTgt>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9">
                                            <p:txEl>
                                              <p:pRg st="0" end="0"/>
                                            </p:txEl>
                                          </p:spTgt>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
                                            <p:txEl>
                                              <p:pRg st="2" end="2"/>
                                            </p:txEl>
                                          </p:spTgt>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9">
                                            <p:txEl>
                                              <p:pRg st="4" end="4"/>
                                            </p:txEl>
                                          </p:spTgt>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9">
                                            <p:txEl>
                                              <p:pRg st="6" end="6"/>
                                            </p:txEl>
                                          </p:spTgt>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9">
                                            <p:txEl>
                                              <p:pRg st="8" end="8"/>
                                            </p:txEl>
                                          </p:spTgt>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Marcador de contenido 1"/>
              <p:cNvSpPr>
                <a:spLocks noGrp="1"/>
              </p:cNvSpPr>
              <p:nvPr>
                <p:ph idx="1"/>
              </p:nvPr>
            </p:nvSpPr>
            <p:spPr/>
            <p:txBody>
              <a:bodyPr>
                <a:normAutofit/>
              </a:bodyPr>
              <a:lstStyle/>
              <a:p>
                <a:pPr marL="0" indent="0">
                  <a:buNone/>
                </a:pPr>
                <a:r>
                  <a:rPr lang="en-US" dirty="0"/>
                  <a:t>Estimation with </a:t>
                </a:r>
                <a:r>
                  <a:rPr lang="en-US" u="sng" dirty="0"/>
                  <a:t>steepest descent</a:t>
                </a:r>
                <a:r>
                  <a:rPr lang="en-US" dirty="0"/>
                  <a:t> (grad) gives poor results, different estimation methods are used instead</a:t>
                </a:r>
              </a:p>
              <a:p>
                <a:pPr marL="0" indent="0">
                  <a:buNone/>
                </a:pPr>
                <a:endParaRPr lang="en-US" dirty="0"/>
              </a:p>
              <a:p>
                <a:pPr marL="342900" indent="-342900">
                  <a:buFont typeface="+mj-lt"/>
                  <a:buAutoNum type="arabicPeriod"/>
                </a:pPr>
                <a:r>
                  <a:rPr lang="en-US" dirty="0"/>
                  <a:t>The unknown terms in </a:t>
                </a:r>
                <a:r>
                  <a:rPr lang="en-US" dirty="0">
                    <a:solidFill>
                      <a:srgbClr val="00B050"/>
                    </a:solidFill>
                  </a:rPr>
                  <a:t>A</a:t>
                </a:r>
                <a:r>
                  <a:rPr lang="en-US" dirty="0"/>
                  <a:t> are estimated, are estimated with </a:t>
                </a:r>
                <a:r>
                  <a:rPr lang="en-US" dirty="0">
                    <a:solidFill>
                      <a:srgbClr val="00B050"/>
                    </a:solidFill>
                  </a:rPr>
                  <a:t>auto</a:t>
                </a:r>
              </a:p>
              <a:p>
                <a:pPr marL="342900" indent="-342900">
                  <a:buFont typeface="+mj-lt"/>
                  <a:buAutoNum type="arabicPeriod"/>
                </a:pPr>
                <a:endParaRPr lang="en-US" dirty="0"/>
              </a:p>
              <a:p>
                <a:pPr marL="342900" indent="-342900">
                  <a:buFont typeface="+mj-lt"/>
                  <a:buAutoNum type="arabicPeriod"/>
                </a:pPr>
                <a:r>
                  <a:rPr lang="en-US" dirty="0"/>
                  <a:t>The unknown terms in </a:t>
                </a:r>
                <a:r>
                  <a:rPr lang="en-US" dirty="0">
                    <a:solidFill>
                      <a:srgbClr val="00B0F0"/>
                    </a:solidFill>
                  </a:rPr>
                  <a:t>C </a:t>
                </a:r>
                <a:r>
                  <a:rPr lang="en-US" dirty="0"/>
                  <a:t>are estimated are estimated with </a:t>
                </a:r>
                <a:r>
                  <a:rPr lang="en-US" dirty="0">
                    <a:solidFill>
                      <a:srgbClr val="00B0F0"/>
                    </a:solidFill>
                  </a:rPr>
                  <a:t>grad</a:t>
                </a:r>
              </a:p>
              <a:p>
                <a:pPr marL="342900" indent="-342900">
                  <a:buFont typeface="+mj-lt"/>
                  <a:buAutoNum type="arabicPeriod"/>
                </a:pPr>
                <a:endParaRPr lang="en-US" dirty="0"/>
              </a:p>
              <a:p>
                <a:pPr marL="342900" indent="-342900">
                  <a:buFont typeface="+mj-lt"/>
                  <a:buAutoNum type="arabicPeriod"/>
                </a:pPr>
                <a:r>
                  <a:rPr lang="en-US" dirty="0"/>
                  <a:t>The disturbance matrix </a:t>
                </a: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a:solidFill>
                              <a:srgbClr val="00B050"/>
                            </a:solidFill>
                            <a:latin typeface="Cambria Math" charset="0"/>
                          </a:rPr>
                          <m:t>𝐸</m:t>
                        </m:r>
                      </m:e>
                      <m:sub>
                        <m:r>
                          <a:rPr lang="en-US">
                            <a:solidFill>
                              <a:srgbClr val="00B050"/>
                            </a:solidFill>
                            <a:latin typeface="Cambria Math" charset="0"/>
                          </a:rPr>
                          <m:t>𝑝</m:t>
                        </m:r>
                      </m:sub>
                    </m:sSub>
                  </m:oMath>
                </a14:m>
                <a:r>
                  <a:rPr lang="en-US" dirty="0"/>
                  <a:t> and </a:t>
                </a:r>
                <a14:m>
                  <m:oMath xmlns:m="http://schemas.openxmlformats.org/officeDocument/2006/math">
                    <m:sSub>
                      <m:sSubPr>
                        <m:ctrlPr>
                          <a:rPr lang="en-US" i="1" smtClean="0">
                            <a:solidFill>
                              <a:srgbClr val="00B050"/>
                            </a:solidFill>
                            <a:latin typeface="Cambria Math" panose="02040503050406030204" pitchFamily="18" charset="0"/>
                          </a:rPr>
                        </m:ctrlPr>
                      </m:sSubPr>
                      <m:e>
                        <m:r>
                          <a:rPr lang="en-US">
                            <a:solidFill>
                              <a:srgbClr val="00B050"/>
                            </a:solidFill>
                            <a:latin typeface="Cambria Math" charset="0"/>
                          </a:rPr>
                          <m:t>𝐹</m:t>
                        </m:r>
                      </m:e>
                      <m:sub>
                        <m:r>
                          <a:rPr lang="en-US">
                            <a:solidFill>
                              <a:srgbClr val="00B050"/>
                            </a:solidFill>
                            <a:latin typeface="Cambria Math" charset="0"/>
                          </a:rPr>
                          <m:t>𝑝</m:t>
                        </m:r>
                      </m:sub>
                    </m:sSub>
                  </m:oMath>
                </a14:m>
                <a:r>
                  <a:rPr lang="en-US" dirty="0"/>
                  <a:t> are estimated with </a:t>
                </a:r>
                <a:r>
                  <a:rPr lang="en-US" dirty="0">
                    <a:solidFill>
                      <a:srgbClr val="00B050"/>
                    </a:solidFill>
                  </a:rPr>
                  <a:t>auto</a:t>
                </a:r>
                <a:endParaRPr lang="en-US" dirty="0">
                  <a:solidFill>
                    <a:srgbClr val="00B050"/>
                  </a:solidFill>
                  <a:latin typeface="Cambria Math" charset="0"/>
                </a:endParaRPr>
              </a:p>
              <a:p>
                <a:pPr marL="342900" indent="-342900">
                  <a:buFont typeface="+mj-lt"/>
                  <a:buAutoNum type="arabicPeriod"/>
                </a:pPr>
                <a:endParaRPr lang="en-US" i="1" dirty="0">
                  <a:latin typeface="Cambria Math" charset="0"/>
                </a:endParaRPr>
              </a:p>
              <a:p>
                <a:pPr marL="0" indent="0">
                  <a:buNone/>
                </a:pPr>
                <a14:m>
                  <m:oMathPara xmlns:m="http://schemas.openxmlformats.org/officeDocument/2006/math">
                    <m:oMathParaPr>
                      <m:jc m:val="center"/>
                    </m:oMathParaPr>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charset="0"/>
                                        </a:rPr>
                                        <m:t>𝑞</m:t>
                                      </m:r>
                                    </m:e>
                                  </m:acc>
                                </m:e>
                              </m:acc>
                              <m:r>
                                <a:rPr lang="en-US" i="1">
                                  <a:latin typeface="Cambria Math" charset="0"/>
                                </a:rPr>
                                <m:t> </m:t>
                              </m:r>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charset="0"/>
                                            </a:rPr>
                                            <m:t>𝑥</m:t>
                                          </m:r>
                                        </m:e>
                                      </m:acc>
                                    </m:e>
                                  </m:acc>
                                </m:e>
                                <m:sub>
                                  <m:r>
                                    <a:rPr lang="en-US" i="1">
                                      <a:latin typeface="Cambria Math" charset="0"/>
                                    </a:rPr>
                                    <m:t>𝑂𝐷</m:t>
                                  </m:r>
                                </m:sub>
                              </m:sSub>
                            </m:e>
                          </m:eqArr>
                        </m:e>
                      </m:d>
                      <m:r>
                        <a:rPr lang="en-US" i="1">
                          <a:latin typeface="Cambria Math"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en-US" i="1" smtClean="0">
                                        <a:solidFill>
                                          <a:srgbClr val="00B050"/>
                                        </a:solidFill>
                                        <a:latin typeface="Cambria Math" panose="02040503050406030204" pitchFamily="18" charset="0"/>
                                      </a:rPr>
                                    </m:ctrlPr>
                                  </m:sSubPr>
                                  <m:e>
                                    <m:r>
                                      <m:rPr>
                                        <m:brk m:alnAt="7"/>
                                      </m:rPr>
                                      <a:rPr lang="en-US" i="1">
                                        <a:solidFill>
                                          <a:srgbClr val="00B050"/>
                                        </a:solidFill>
                                        <a:latin typeface="Cambria Math" charset="0"/>
                                      </a:rPr>
                                      <m:t>𝐴</m:t>
                                    </m:r>
                                  </m:e>
                                  <m:sub>
                                    <m:r>
                                      <m:rPr>
                                        <m:brk m:alnAt="7"/>
                                      </m:rPr>
                                      <a:rPr lang="en-US" i="1">
                                        <a:solidFill>
                                          <a:srgbClr val="00B050"/>
                                        </a:solidFill>
                                        <a:latin typeface="Cambria Math" charset="0"/>
                                      </a:rPr>
                                      <m:t>𝑝</m:t>
                                    </m:r>
                                  </m:sub>
                                </m:sSub>
                              </m:e>
                              <m:e>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charset="0"/>
                                      </a:rPr>
                                      <m:t>𝐵</m:t>
                                    </m:r>
                                  </m:e>
                                  <m:sub>
                                    <m:r>
                                      <a:rPr lang="en-US" i="1">
                                        <a:solidFill>
                                          <a:srgbClr val="00B050"/>
                                        </a:solidFill>
                                        <a:latin typeface="Cambria Math" charset="0"/>
                                      </a:rPr>
                                      <m:t>𝑝</m:t>
                                    </m:r>
                                  </m:sub>
                                </m:sSub>
                                <m:sSub>
                                  <m:sSubPr>
                                    <m:ctrlPr>
                                      <a:rPr lang="en-US" i="1">
                                        <a:solidFill>
                                          <a:srgbClr val="00B050"/>
                                        </a:solidFill>
                                        <a:latin typeface="Cambria Math" panose="02040503050406030204" pitchFamily="18" charset="0"/>
                                      </a:rPr>
                                    </m:ctrlPr>
                                  </m:sSubPr>
                                  <m:e>
                                    <m:r>
                                      <a:rPr lang="en-US" i="1">
                                        <a:solidFill>
                                          <a:srgbClr val="00B050"/>
                                        </a:solidFill>
                                        <a:latin typeface="Cambria Math" charset="0"/>
                                      </a:rPr>
                                      <m:t>𝐶</m:t>
                                    </m:r>
                                  </m:e>
                                  <m:sub>
                                    <m:r>
                                      <a:rPr lang="en-US" i="1">
                                        <a:solidFill>
                                          <a:srgbClr val="00B050"/>
                                        </a:solidFill>
                                        <a:latin typeface="Cambria Math" charset="0"/>
                                      </a:rPr>
                                      <m:t>𝑣</m:t>
                                    </m:r>
                                  </m:sub>
                                </m:sSub>
                              </m:e>
                            </m:mr>
                            <m:mr>
                              <m:e>
                                <m:r>
                                  <a:rPr lang="en-US" i="1">
                                    <a:latin typeface="Cambria Math" charset="0"/>
                                  </a:rPr>
                                  <m:t>0</m:t>
                                </m:r>
                              </m:e>
                              <m:e>
                                <m:sSub>
                                  <m:sSubPr>
                                    <m:ctrlPr>
                                      <a:rPr lang="es-ES" b="0" i="1" smtClean="0">
                                        <a:solidFill>
                                          <a:srgbClr val="00B050"/>
                                        </a:solidFill>
                                        <a:latin typeface="Cambria Math" panose="02040503050406030204" pitchFamily="18" charset="0"/>
                                      </a:rPr>
                                    </m:ctrlPr>
                                  </m:sSubPr>
                                  <m:e>
                                    <m:r>
                                      <a:rPr lang="es-ES" b="0" i="1" smtClean="0">
                                        <a:solidFill>
                                          <a:srgbClr val="00B050"/>
                                        </a:solidFill>
                                        <a:latin typeface="Cambria Math" charset="0"/>
                                      </a:rPr>
                                      <m:t>𝐴</m:t>
                                    </m:r>
                                  </m:e>
                                  <m:sub>
                                    <m:r>
                                      <a:rPr lang="es-ES" b="0" i="1" smtClean="0">
                                        <a:solidFill>
                                          <a:srgbClr val="00B050"/>
                                        </a:solidFill>
                                        <a:latin typeface="Cambria Math" charset="0"/>
                                      </a:rPr>
                                      <m:t>𝑣</m:t>
                                    </m:r>
                                  </m:sub>
                                </m:sSub>
                              </m:e>
                            </m:mr>
                          </m:m>
                        </m:e>
                      </m:d>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charset="0"/>
                                    </a:rPr>
                                    <m:t>𝑞</m:t>
                                  </m:r>
                                </m:e>
                              </m:acc>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𝑥</m:t>
                                      </m:r>
                                    </m:e>
                                  </m:acc>
                                </m:e>
                                <m:sub>
                                  <m:r>
                                    <a:rPr lang="en-US" i="1">
                                      <a:latin typeface="Cambria Math" charset="0"/>
                                    </a:rPr>
                                    <m:t>𝑂𝐷</m:t>
                                  </m:r>
                                </m:sub>
                              </m:sSub>
                            </m:e>
                          </m:eqArr>
                        </m:e>
                      </m:d>
                      <m:r>
                        <a:rPr lang="en-US" i="1">
                          <a:latin typeface="Cambria Math"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charset="0"/>
                                </a:rPr>
                                <m:t>0</m:t>
                              </m:r>
                            </m:e>
                            <m:e>
                              <m:r>
                                <a:rPr lang="es-ES" b="0" i="1" smtClean="0">
                                  <a:latin typeface="Cambria Math" charset="0"/>
                                </a:rPr>
                                <m:t>1</m:t>
                              </m:r>
                            </m:e>
                          </m:eqArr>
                        </m:e>
                      </m:d>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𝐼</m:t>
                              </m:r>
                            </m:e>
                          </m:acc>
                        </m:e>
                        <m:sub>
                          <m:r>
                            <a:rPr lang="en-US" i="1">
                              <a:latin typeface="Cambria Math" charset="0"/>
                            </a:rPr>
                            <m:t>𝑜𝑖𝑙</m:t>
                          </m:r>
                        </m:sub>
                      </m:sSub>
                      <m:r>
                        <a:rPr lang="en-US" i="1">
                          <a:latin typeface="Cambria Math"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charset="0"/>
                                    </a:rPr>
                                    <m:t>𝐸</m:t>
                                  </m:r>
                                </m:e>
                                <m:sub>
                                  <m:r>
                                    <a:rPr lang="en-US" i="1">
                                      <a:solidFill>
                                        <a:srgbClr val="00B050"/>
                                      </a:solidFill>
                                      <a:latin typeface="Cambria Math" charset="0"/>
                                    </a:rPr>
                                    <m:t>𝑝</m:t>
                                  </m:r>
                                </m:sub>
                              </m:sSub>
                            </m:e>
                            <m:e>
                              <m:r>
                                <a:rPr lang="en-US" i="1">
                                  <a:latin typeface="Cambria Math" charset="0"/>
                                </a:rPr>
                                <m:t>0</m:t>
                              </m:r>
                            </m:e>
                          </m:eqArr>
                        </m:e>
                      </m:d>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𝑃</m:t>
                              </m:r>
                            </m:e>
                          </m:acc>
                        </m:e>
                        <m:sub>
                          <m:r>
                            <a:rPr lang="en-US" i="1">
                              <a:latin typeface="Cambria Math" charset="0"/>
                            </a:rPr>
                            <m:t>𝑛</m:t>
                          </m:r>
                          <m:r>
                            <a:rPr lang="en-US" i="1">
                              <a:latin typeface="Cambria Math" charset="0"/>
                            </a:rPr>
                            <m:t>1</m:t>
                          </m:r>
                        </m:sub>
                      </m:sSub>
                    </m:oMath>
                  </m:oMathPara>
                </a14:m>
                <a:endParaRPr lang="en-US" dirty="0"/>
              </a:p>
              <a:p>
                <a:pPr marL="0" indent="0" algn="ctr">
                  <a:buNone/>
                </a:pP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charset="0"/>
                                  </a:rPr>
                                  <m:t>𝑞</m:t>
                                </m:r>
                              </m:e>
                            </m:acc>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𝑃</m:t>
                                    </m:r>
                                  </m:e>
                                </m:acc>
                              </m:e>
                              <m:sub>
                                <m:r>
                                  <a:rPr lang="en-US" i="1">
                                    <a:latin typeface="Cambria Math" charset="0"/>
                                  </a:rPr>
                                  <m:t>𝑛</m:t>
                                </m:r>
                                <m:r>
                                  <a:rPr lang="en-US" i="1">
                                    <a:latin typeface="Cambria Math" charset="0"/>
                                  </a:rPr>
                                  <m:t>3</m:t>
                                </m:r>
                              </m:sub>
                            </m:sSub>
                          </m:e>
                        </m:eqArr>
                      </m:e>
                    </m:d>
                    <m:r>
                      <a:rPr lang="en-US" i="1">
                        <a:latin typeface="Cambria Math" charset="0"/>
                      </a:rPr>
                      <m:t>=</m:t>
                    </m:r>
                    <m:d>
                      <m:dPr>
                        <m:begChr m:val="["/>
                        <m:endChr m:val="]"/>
                        <m:ctrlPr>
                          <a:rPr lang="en-US" i="1">
                            <a:latin typeface="Cambria Math" panose="02040503050406030204" pitchFamily="18" charset="0"/>
                          </a:rPr>
                        </m:ctrlPr>
                      </m:dPr>
                      <m:e>
                        <m:sSub>
                          <m:sSubPr>
                            <m:ctrlPr>
                              <a:rPr lang="en-US" i="1" smtClean="0">
                                <a:solidFill>
                                  <a:srgbClr val="00B0F0"/>
                                </a:solidFill>
                                <a:latin typeface="Cambria Math" panose="02040503050406030204" pitchFamily="18" charset="0"/>
                              </a:rPr>
                            </m:ctrlPr>
                          </m:sSubPr>
                          <m:e>
                            <m:r>
                              <a:rPr lang="en-US" i="1">
                                <a:solidFill>
                                  <a:srgbClr val="00B0F0"/>
                                </a:solidFill>
                                <a:latin typeface="Cambria Math" charset="0"/>
                              </a:rPr>
                              <m:t>𝐶</m:t>
                            </m:r>
                          </m:e>
                          <m:sub>
                            <m:r>
                              <a:rPr lang="en-US" i="1">
                                <a:solidFill>
                                  <a:srgbClr val="00B0F0"/>
                                </a:solidFill>
                                <a:latin typeface="Cambria Math" charset="0"/>
                              </a:rPr>
                              <m:t>𝑝</m:t>
                            </m:r>
                          </m:sub>
                        </m:sSub>
                        <m:r>
                          <a:rPr lang="es-ES" i="1">
                            <a:solidFill>
                              <a:srgbClr val="00B0F0"/>
                            </a:solidFill>
                            <a:latin typeface="Cambria Math" charset="0"/>
                          </a:rPr>
                          <m:t>       </m:t>
                        </m:r>
                        <m:sSub>
                          <m:sSubPr>
                            <m:ctrlPr>
                              <a:rPr lang="en-US" i="1" smtClean="0">
                                <a:solidFill>
                                  <a:srgbClr val="00B0F0"/>
                                </a:solidFill>
                                <a:latin typeface="Cambria Math" panose="02040503050406030204" pitchFamily="18" charset="0"/>
                              </a:rPr>
                            </m:ctrlPr>
                          </m:sSubPr>
                          <m:e>
                            <m:r>
                              <a:rPr lang="en-US" i="1">
                                <a:solidFill>
                                  <a:srgbClr val="00B0F0"/>
                                </a:solidFill>
                                <a:latin typeface="Cambria Math" charset="0"/>
                              </a:rPr>
                              <m:t>𝐷</m:t>
                            </m:r>
                          </m:e>
                          <m:sub>
                            <m:r>
                              <a:rPr lang="en-US" i="1">
                                <a:solidFill>
                                  <a:srgbClr val="00B0F0"/>
                                </a:solidFill>
                                <a:latin typeface="Cambria Math" charset="0"/>
                              </a:rPr>
                              <m:t>𝑝</m:t>
                            </m:r>
                          </m:sub>
                        </m:sSub>
                        <m:sSub>
                          <m:sSubPr>
                            <m:ctrlPr>
                              <a:rPr lang="en-US" i="1">
                                <a:solidFill>
                                  <a:srgbClr val="00B0F0"/>
                                </a:solidFill>
                                <a:latin typeface="Cambria Math" panose="02040503050406030204" pitchFamily="18" charset="0"/>
                              </a:rPr>
                            </m:ctrlPr>
                          </m:sSubPr>
                          <m:e>
                            <m:r>
                              <a:rPr lang="en-US" i="1">
                                <a:solidFill>
                                  <a:srgbClr val="00B0F0"/>
                                </a:solidFill>
                                <a:latin typeface="Cambria Math" charset="0"/>
                              </a:rPr>
                              <m:t>𝐶</m:t>
                            </m:r>
                          </m:e>
                          <m:sub>
                            <m:r>
                              <a:rPr lang="en-US" i="1">
                                <a:solidFill>
                                  <a:srgbClr val="00B0F0"/>
                                </a:solidFill>
                                <a:latin typeface="Cambria Math" charset="0"/>
                              </a:rPr>
                              <m:t>𝑣</m:t>
                            </m:r>
                          </m:sub>
                        </m:sSub>
                      </m:e>
                    </m:d>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charset="0"/>
                                  </a:rPr>
                                  <m:t>𝑞</m:t>
                                </m:r>
                              </m:e>
                            </m:acc>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𝑥</m:t>
                                    </m:r>
                                  </m:e>
                                </m:acc>
                              </m:e>
                              <m:sub>
                                <m:r>
                                  <a:rPr lang="en-US" i="1">
                                    <a:latin typeface="Cambria Math" charset="0"/>
                                  </a:rPr>
                                  <m:t>𝑂𝐷</m:t>
                                </m:r>
                              </m:sub>
                            </m:sSub>
                          </m:e>
                        </m:eqArr>
                      </m:e>
                    </m:d>
                    <m:r>
                      <a:rPr lang="en-US" i="1">
                        <a:latin typeface="Cambria Math"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charset="0"/>
                              </a:rPr>
                              <m:t>0</m:t>
                            </m:r>
                          </m:e>
                          <m:e>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charset="0"/>
                                  </a:rPr>
                                  <m:t>𝐹</m:t>
                                </m:r>
                              </m:e>
                              <m:sub>
                                <m:r>
                                  <a:rPr lang="en-US" i="1">
                                    <a:solidFill>
                                      <a:srgbClr val="00B050"/>
                                    </a:solidFill>
                                    <a:latin typeface="Cambria Math" charset="0"/>
                                  </a:rPr>
                                  <m:t>𝑝</m:t>
                                </m:r>
                              </m:sub>
                            </m:sSub>
                          </m:e>
                        </m:eqArr>
                      </m:e>
                    </m:d>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𝑃</m:t>
                            </m:r>
                          </m:e>
                        </m:acc>
                      </m:e>
                      <m:sub>
                        <m:r>
                          <a:rPr lang="en-US" i="1">
                            <a:latin typeface="Cambria Math" charset="0"/>
                          </a:rPr>
                          <m:t>𝑛</m:t>
                        </m:r>
                        <m:r>
                          <a:rPr lang="en-US" i="1">
                            <a:latin typeface="Cambria Math" charset="0"/>
                          </a:rPr>
                          <m:t>1</m:t>
                        </m:r>
                      </m:sub>
                    </m:sSub>
                  </m:oMath>
                </a14:m>
                <a:r>
                  <a:rPr lang="en-US" dirty="0"/>
                  <a:t> </a:t>
                </a:r>
              </a:p>
              <a:p>
                <a:pPr marL="0" indent="0">
                  <a:buNone/>
                </a:pPr>
                <a:endParaRPr lang="en-US" dirty="0"/>
              </a:p>
              <a:p>
                <a:endParaRPr lang="en-US" dirty="0"/>
              </a:p>
            </p:txBody>
          </p:sp>
        </mc:Choice>
        <mc:Fallback xmlns="">
          <p:sp>
            <p:nvSpPr>
              <p:cNvPr id="2" name="Marcador de contenido 1"/>
              <p:cNvSpPr>
                <a:spLocks noGrp="1" noRot="1" noChangeAspect="1" noMove="1" noResize="1" noEditPoints="1" noAdjustHandles="1" noChangeArrowheads="1" noChangeShapeType="1" noTextEdit="1"/>
              </p:cNvSpPr>
              <p:nvPr>
                <p:ph idx="1"/>
              </p:nvPr>
            </p:nvSpPr>
            <p:spPr>
              <a:blipFill rotWithShape="0">
                <a:blip r:embed="rId2"/>
                <a:stretch>
                  <a:fillRect l="-296" t="-449"/>
                </a:stretch>
              </a:blipFill>
            </p:spPr>
            <p:txBody>
              <a:bodyPr/>
              <a:lstStyle/>
              <a:p>
                <a:r>
                  <a:rPr lang="es-ES_tradnl">
                    <a:noFill/>
                  </a:rPr>
                  <a:t> </a:t>
                </a:r>
              </a:p>
            </p:txBody>
          </p:sp>
        </mc:Fallback>
      </mc:AlternateContent>
      <p:sp>
        <p:nvSpPr>
          <p:cNvPr id="3" name="Título 2"/>
          <p:cNvSpPr>
            <a:spLocks noGrp="1"/>
          </p:cNvSpPr>
          <p:nvPr>
            <p:ph type="title"/>
          </p:nvPr>
        </p:nvSpPr>
        <p:spPr/>
        <p:txBody>
          <a:bodyPr/>
          <a:lstStyle/>
          <a:p>
            <a:r>
              <a:rPr lang="en-US" dirty="0"/>
              <a:t>Direct Identification</a:t>
            </a:r>
          </a:p>
        </p:txBody>
      </p:sp>
    </p:spTree>
    <p:extLst>
      <p:ext uri="{BB962C8B-B14F-4D97-AF65-F5344CB8AC3E}">
        <p14:creationId xmlns:p14="http://schemas.microsoft.com/office/powerpoint/2010/main" val="440863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defTabSz="914400">
              <a:spcBef>
                <a:spcPts val="0"/>
              </a:spcBef>
            </a:pPr>
            <a:r>
              <a:rPr lang="en-US" dirty="0"/>
              <a:t>A model fitting the real system has been obtained</a:t>
            </a:r>
          </a:p>
          <a:p>
            <a:pPr defTabSz="914400">
              <a:spcBef>
                <a:spcPts val="0"/>
              </a:spcBef>
            </a:pPr>
            <a:endParaRPr lang="en-US" dirty="0"/>
          </a:p>
          <a:p>
            <a:pPr defTabSz="914400">
              <a:spcBef>
                <a:spcPts val="0"/>
              </a:spcBef>
            </a:pPr>
            <a:r>
              <a:rPr lang="en-US" dirty="0"/>
              <a:t>Two faults are desired to detect and isolate</a:t>
            </a:r>
          </a:p>
          <a:p>
            <a:pPr lvl="1" defTabSz="914400">
              <a:spcBef>
                <a:spcPts val="0"/>
              </a:spcBef>
            </a:pPr>
            <a:r>
              <a:rPr lang="en-US" dirty="0"/>
              <a:t>I/P converter on oil flow valves</a:t>
            </a:r>
          </a:p>
          <a:p>
            <a:pPr lvl="1" defTabSz="914400">
              <a:spcBef>
                <a:spcPts val="0"/>
              </a:spcBef>
            </a:pPr>
            <a:r>
              <a:rPr lang="en-US" dirty="0"/>
              <a:t>Oil flow sensor</a:t>
            </a:r>
          </a:p>
          <a:p>
            <a:pPr lvl="1" defTabSz="914400">
              <a:spcBef>
                <a:spcPts val="0"/>
              </a:spcBef>
            </a:pPr>
            <a:endParaRPr lang="en-US" dirty="0"/>
          </a:p>
          <a:p>
            <a:pPr defTabSz="914400">
              <a:spcBef>
                <a:spcPts val="0"/>
              </a:spcBef>
            </a:pPr>
            <a:r>
              <a:rPr lang="en-US" dirty="0"/>
              <a:t>In order to detect the faults, a model based Unknown Input Observer (UIO) is designed</a:t>
            </a:r>
          </a:p>
          <a:p>
            <a:pPr defTabSz="914400">
              <a:spcBef>
                <a:spcPts val="0"/>
              </a:spcBef>
            </a:pPr>
            <a:endParaRPr lang="en-US" dirty="0"/>
          </a:p>
          <a:p>
            <a:pPr defTabSz="914400">
              <a:spcBef>
                <a:spcPts val="0"/>
              </a:spcBef>
            </a:pPr>
            <a:r>
              <a:rPr lang="en-US" dirty="0"/>
              <a:t>The isolation of the faults is carried out afterwards by filtering with Moving Average </a:t>
            </a:r>
          </a:p>
          <a:p>
            <a:pPr defTabSz="914400">
              <a:spcBef>
                <a:spcPts val="0"/>
              </a:spcBef>
            </a:pPr>
            <a:endParaRPr lang="en-US" dirty="0"/>
          </a:p>
          <a:p>
            <a:pPr defTabSz="914400">
              <a:spcBef>
                <a:spcPts val="0"/>
              </a:spcBef>
            </a:pPr>
            <a:endParaRPr lang="en-US" dirty="0"/>
          </a:p>
        </p:txBody>
      </p:sp>
      <p:sp>
        <p:nvSpPr>
          <p:cNvPr id="3" name="Título 2"/>
          <p:cNvSpPr>
            <a:spLocks noGrp="1"/>
          </p:cNvSpPr>
          <p:nvPr>
            <p:ph type="title"/>
          </p:nvPr>
        </p:nvSpPr>
        <p:spPr/>
        <p:txBody>
          <a:bodyPr/>
          <a:lstStyle/>
          <a:p>
            <a:r>
              <a:rPr lang="en-US" dirty="0"/>
              <a:t>Fault detection and isolation</a:t>
            </a:r>
          </a:p>
        </p:txBody>
      </p:sp>
    </p:spTree>
    <p:extLst>
      <p:ext uri="{BB962C8B-B14F-4D97-AF65-F5344CB8AC3E}">
        <p14:creationId xmlns:p14="http://schemas.microsoft.com/office/powerpoint/2010/main" val="42410614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u="sng" dirty="0"/>
              <a:t>Unknown Input Observer </a:t>
            </a:r>
          </a:p>
          <a:p>
            <a:pPr marL="0" marR="0" lvl="0" indent="0" defTabSz="914400" eaLnBrk="1" fontAlgn="auto" latinLnBrk="0" hangingPunct="1">
              <a:lnSpc>
                <a:spcPct val="100000"/>
              </a:lnSpc>
              <a:spcBef>
                <a:spcPts val="0"/>
              </a:spcBef>
              <a:spcAft>
                <a:spcPts val="0"/>
              </a:spcAft>
              <a:buClrTx/>
              <a:buSzTx/>
              <a:buFontTx/>
              <a:buNone/>
              <a:tabLst/>
              <a:defRPr/>
            </a:pPr>
            <a:endParaRPr lang="en-US" u="sng" dirty="0"/>
          </a:p>
          <a:p>
            <a:pPr defTabSz="914400">
              <a:spcBef>
                <a:spcPts val="0"/>
              </a:spcBef>
            </a:pPr>
            <a:r>
              <a:rPr lang="en-US" dirty="0"/>
              <a:t>Decouples the disturbances entering the</a:t>
            </a:r>
          </a:p>
          <a:p>
            <a:pPr marL="0" indent="0" defTabSz="914400">
              <a:spcBef>
                <a:spcPts val="0"/>
              </a:spcBef>
              <a:buNone/>
            </a:pPr>
            <a:r>
              <a:rPr lang="en-US" dirty="0"/>
              <a:t>system</a:t>
            </a:r>
          </a:p>
          <a:p>
            <a:pPr defTabSz="914400">
              <a:spcBef>
                <a:spcPts val="0"/>
              </a:spcBef>
            </a:pPr>
            <a:endParaRPr lang="en-US" dirty="0"/>
          </a:p>
          <a:p>
            <a:pPr defTabSz="914400">
              <a:spcBef>
                <a:spcPts val="0"/>
              </a:spcBef>
            </a:pPr>
            <a:r>
              <a:rPr lang="en-US" dirty="0"/>
              <a:t>Delivers a correct and robust state estimation</a:t>
            </a:r>
          </a:p>
          <a:p>
            <a:pPr marL="0" indent="0" defTabSz="914400">
              <a:spcBef>
                <a:spcPts val="0"/>
              </a:spcBef>
              <a:buNone/>
            </a:pPr>
            <a:r>
              <a:rPr lang="en-US" dirty="0"/>
              <a:t>robust towards noise and disturbance</a:t>
            </a:r>
          </a:p>
          <a:p>
            <a:pPr marL="0" indent="0" defTabSz="914400">
              <a:spcBef>
                <a:spcPts val="0"/>
              </a:spcBef>
              <a:buNone/>
            </a:pPr>
            <a:endParaRPr lang="en-US" dirty="0"/>
          </a:p>
          <a:p>
            <a:pPr defTabSz="914400">
              <a:spcBef>
                <a:spcPts val="0"/>
              </a:spcBef>
            </a:pPr>
            <a:r>
              <a:rPr lang="en-US" dirty="0"/>
              <a:t>Two observers are needed, one for each of</a:t>
            </a:r>
          </a:p>
          <a:p>
            <a:pPr marL="0" indent="0" defTabSz="914400">
              <a:spcBef>
                <a:spcPts val="0"/>
              </a:spcBef>
              <a:buNone/>
            </a:pPr>
            <a:r>
              <a:rPr lang="en-US" dirty="0"/>
              <a:t>the faults</a:t>
            </a:r>
          </a:p>
          <a:p>
            <a:pPr defTabSz="914400">
              <a:spcBef>
                <a:spcPts val="0"/>
              </a:spcBef>
            </a:pPr>
            <a:endParaRPr lang="en-US" dirty="0"/>
          </a:p>
        </p:txBody>
      </p:sp>
      <p:sp>
        <p:nvSpPr>
          <p:cNvPr id="3" name="Título 2"/>
          <p:cNvSpPr>
            <a:spLocks noGrp="1"/>
          </p:cNvSpPr>
          <p:nvPr>
            <p:ph type="title"/>
          </p:nvPr>
        </p:nvSpPr>
        <p:spPr/>
        <p:txBody>
          <a:bodyPr/>
          <a:lstStyle/>
          <a:p>
            <a:r>
              <a:rPr lang="en-US" dirty="0"/>
              <a:t>Fault detection</a:t>
            </a:r>
          </a:p>
        </p:txBody>
      </p:sp>
      <p:pic>
        <p:nvPicPr>
          <p:cNvPr id="4" name="Imagen 3"/>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4635500" y="1787938"/>
            <a:ext cx="4051300" cy="3699980"/>
          </a:xfrm>
          <a:prstGeom prst="rect">
            <a:avLst/>
          </a:prstGeom>
        </p:spPr>
      </p:pic>
    </p:spTree>
    <p:extLst>
      <p:ext uri="{BB962C8B-B14F-4D97-AF65-F5344CB8AC3E}">
        <p14:creationId xmlns:p14="http://schemas.microsoft.com/office/powerpoint/2010/main" val="20699146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Marcador de contenido 1"/>
              <p:cNvSpPr>
                <a:spLocks noGrp="1"/>
              </p:cNvSpPr>
              <p:nvPr>
                <p:ph idx="1"/>
              </p:nvPr>
            </p:nvSpPr>
            <p:spPr/>
            <p:txBody>
              <a:bodyPr/>
              <a:lstStyle/>
              <a:p>
                <a:pPr marL="0" indent="0" defTabSz="914400">
                  <a:spcBef>
                    <a:spcPts val="0"/>
                  </a:spcBef>
                  <a:buNone/>
                </a:pPr>
                <a:r>
                  <a:rPr lang="en-US" u="sng" dirty="0"/>
                  <a:t>UIO design for oil flow sensor fault</a:t>
                </a:r>
              </a:p>
              <a:p>
                <a:pPr marL="0" indent="0" defTabSz="914400">
                  <a:spcBef>
                    <a:spcPts val="0"/>
                  </a:spcBef>
                  <a:buNone/>
                </a:pPr>
                <a:endParaRPr lang="en-US" u="sng" dirty="0"/>
              </a:p>
              <a:p>
                <a:pPr marL="0" indent="0" defTabSz="914400">
                  <a:spcBef>
                    <a:spcPts val="0"/>
                  </a:spcBef>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charset="0"/>
                                        </a:rPr>
                                        <m:t>𝑞</m:t>
                                      </m:r>
                                    </m:e>
                                  </m:acc>
                                </m:e>
                              </m:acc>
                              <m:r>
                                <a:rPr lang="en-US" i="1">
                                  <a:latin typeface="Cambria Math" charset="0"/>
                                </a:rPr>
                                <m:t> </m:t>
                              </m:r>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charset="0"/>
                                            </a:rPr>
                                            <m:t>𝑥</m:t>
                                          </m:r>
                                        </m:e>
                                      </m:acc>
                                    </m:e>
                                  </m:acc>
                                </m:e>
                                <m:sub>
                                  <m:r>
                                    <a:rPr lang="en-US" i="1">
                                      <a:latin typeface="Cambria Math" charset="0"/>
                                    </a:rPr>
                                    <m:t>𝑂𝐷</m:t>
                                  </m:r>
                                </m:sub>
                              </m:sSub>
                            </m:e>
                          </m:eqArr>
                        </m:e>
                      </m:d>
                      <m:r>
                        <a:rPr lang="en-US" i="1">
                          <a:latin typeface="Cambria Math" charset="0"/>
                        </a:rPr>
                        <m:t>=</m:t>
                      </m:r>
                      <m:r>
                        <a:rPr lang="es-ES" b="0" i="1" smtClean="0">
                          <a:latin typeface="Cambria Math" charset="0"/>
                        </a:rPr>
                        <m:t>𝐴</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charset="0"/>
                                    </a:rPr>
                                    <m:t>𝑞</m:t>
                                  </m:r>
                                </m:e>
                              </m:acc>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𝑥</m:t>
                                      </m:r>
                                    </m:e>
                                  </m:acc>
                                </m:e>
                                <m:sub>
                                  <m:r>
                                    <a:rPr lang="en-US" i="1">
                                      <a:latin typeface="Cambria Math" charset="0"/>
                                    </a:rPr>
                                    <m:t>𝑂𝐷</m:t>
                                  </m:r>
                                </m:sub>
                              </m:sSub>
                            </m:e>
                          </m:eqArr>
                        </m:e>
                      </m:d>
                      <m:r>
                        <a:rPr lang="en-US" i="1">
                          <a:latin typeface="Cambria Math" charset="0"/>
                        </a:rPr>
                        <m:t>+</m:t>
                      </m:r>
                      <m:r>
                        <a:rPr lang="es-ES" b="0" i="1" smtClean="0">
                          <a:latin typeface="Cambria Math" charset="0"/>
                        </a:rPr>
                        <m:t>𝐸</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𝑃</m:t>
                              </m:r>
                            </m:e>
                          </m:acc>
                        </m:e>
                        <m:sub>
                          <m:r>
                            <a:rPr lang="en-US" i="1">
                              <a:latin typeface="Cambria Math" charset="0"/>
                            </a:rPr>
                            <m:t>𝑛</m:t>
                          </m:r>
                          <m:r>
                            <a:rPr lang="en-US" i="1">
                              <a:latin typeface="Cambria Math" charset="0"/>
                            </a:rPr>
                            <m:t>1</m:t>
                          </m:r>
                        </m:sub>
                      </m:sSub>
                      <m:r>
                        <a:rPr lang="es-ES" b="0" i="1" smtClean="0">
                          <a:latin typeface="Cambria Math" charset="0"/>
                        </a:rPr>
                        <m:t>+</m:t>
                      </m:r>
                      <m:r>
                        <a:rPr lang="es-ES" b="0" i="1" smtClean="0">
                          <a:latin typeface="Cambria Math" charset="0"/>
                        </a:rPr>
                        <m:t>𝐵</m:t>
                      </m:r>
                      <m:r>
                        <a:rPr lang="es-ES" b="0" i="1" smtClean="0">
                          <a:latin typeface="Cambria Math" charset="0"/>
                        </a:rPr>
                        <m:t>(</m:t>
                      </m:r>
                      <m:sSub>
                        <m:sSubPr>
                          <m:ctrlPr>
                            <a:rPr lang="es-ES" i="1">
                              <a:latin typeface="Cambria Math" panose="02040503050406030204" pitchFamily="18" charset="0"/>
                            </a:rPr>
                          </m:ctrlPr>
                        </m:sSubPr>
                        <m:e>
                          <m:r>
                            <a:rPr lang="es-ES" i="1">
                              <a:latin typeface="Cambria Math" charset="0"/>
                            </a:rPr>
                            <m:t>𝐼</m:t>
                          </m:r>
                        </m:e>
                        <m:sub>
                          <m:r>
                            <a:rPr lang="es-ES" i="1">
                              <a:latin typeface="Cambria Math" charset="0"/>
                            </a:rPr>
                            <m:t>𝑜𝑖𝑙</m:t>
                          </m:r>
                        </m:sub>
                      </m:sSub>
                      <m:r>
                        <a:rPr lang="es-ES" i="1">
                          <a:latin typeface="Cambria Math" charset="0"/>
                        </a:rPr>
                        <m:t> −</m:t>
                      </m:r>
                      <m:sSub>
                        <m:sSubPr>
                          <m:ctrlPr>
                            <a:rPr lang="es-ES" i="1">
                              <a:latin typeface="Cambria Math" panose="02040503050406030204" pitchFamily="18" charset="0"/>
                            </a:rPr>
                          </m:ctrlPr>
                        </m:sSubPr>
                        <m:e>
                          <m:r>
                            <a:rPr lang="es-ES" i="1">
                              <a:latin typeface="Cambria Math" charset="0"/>
                            </a:rPr>
                            <m:t>𝑓</m:t>
                          </m:r>
                        </m:e>
                        <m:sub>
                          <m:r>
                            <a:rPr lang="es-ES" i="1">
                              <a:latin typeface="Cambria Math" charset="0"/>
                            </a:rPr>
                            <m:t>𝑎</m:t>
                          </m:r>
                        </m:sub>
                      </m:sSub>
                      <m:r>
                        <a:rPr lang="es-ES" b="0" i="1" smtClean="0">
                          <a:latin typeface="Cambria Math" charset="0"/>
                        </a:rPr>
                        <m:t>)  </m:t>
                      </m:r>
                    </m:oMath>
                  </m:oMathPara>
                </a14:m>
                <a:endParaRPr lang="en-US" dirty="0"/>
              </a:p>
              <a:p>
                <a:pPr marL="0" indent="0" defTabSz="914400">
                  <a:spcBef>
                    <a:spcPts val="0"/>
                  </a:spcBef>
                  <a:buNone/>
                </a:pPr>
                <a:endParaRPr lang="en-US" dirty="0"/>
              </a:p>
              <a:p>
                <a:pPr defTabSz="914400">
                  <a:spcBef>
                    <a:spcPts val="0"/>
                  </a:spcBef>
                </a:pPr>
                <a:endParaRPr lang="en-US" u="sng" dirty="0"/>
              </a:p>
              <a:p>
                <a:pPr defTabSz="914400">
                  <a:spcBef>
                    <a:spcPts val="0"/>
                  </a:spcBef>
                </a:pPr>
                <a:r>
                  <a:rPr lang="en-US" dirty="0"/>
                  <a:t>Decouple the possible actuator fault, which in this case is seemed as a disturbance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defTabSz="914400">
                  <a:spcBef>
                    <a:spcPts val="0"/>
                  </a:spcBef>
                </a:pPr>
                <a:r>
                  <a:rPr lang="en-US" dirty="0"/>
                  <a:t>Both the disturbance and input act in the same direction, both are decoupled</a:t>
                </a:r>
              </a:p>
            </p:txBody>
          </p:sp>
        </mc:Choice>
        <mc:Fallback xmlns="">
          <p:sp>
            <p:nvSpPr>
              <p:cNvPr id="2" name="Marcador de contenido 1"/>
              <p:cNvSpPr>
                <a:spLocks noGrp="1" noRot="1" noChangeAspect="1" noMove="1" noResize="1" noEditPoints="1" noAdjustHandles="1" noChangeArrowheads="1" noChangeShapeType="1" noTextEdit="1"/>
              </p:cNvSpPr>
              <p:nvPr>
                <p:ph idx="1"/>
              </p:nvPr>
            </p:nvSpPr>
            <p:spPr>
              <a:blipFill rotWithShape="0">
                <a:blip r:embed="rId2"/>
                <a:stretch>
                  <a:fillRect l="-296" t="-449"/>
                </a:stretch>
              </a:blipFill>
            </p:spPr>
            <p:txBody>
              <a:bodyPr/>
              <a:lstStyle/>
              <a:p>
                <a:r>
                  <a:rPr lang="es-ES_tradnl">
                    <a:noFill/>
                  </a:rPr>
                  <a:t> </a:t>
                </a:r>
              </a:p>
            </p:txBody>
          </p:sp>
        </mc:Fallback>
      </mc:AlternateContent>
      <p:sp>
        <p:nvSpPr>
          <p:cNvPr id="3" name="Título 2"/>
          <p:cNvSpPr>
            <a:spLocks noGrp="1"/>
          </p:cNvSpPr>
          <p:nvPr>
            <p:ph type="title"/>
          </p:nvPr>
        </p:nvSpPr>
        <p:spPr/>
        <p:txBody>
          <a:bodyPr/>
          <a:lstStyle/>
          <a:p>
            <a:r>
              <a:rPr lang="en-US" dirty="0"/>
              <a:t>Fault detection</a:t>
            </a:r>
          </a:p>
        </p:txBody>
      </p:sp>
    </p:spTree>
    <p:extLst>
      <p:ext uri="{BB962C8B-B14F-4D97-AF65-F5344CB8AC3E}">
        <p14:creationId xmlns:p14="http://schemas.microsoft.com/office/powerpoint/2010/main" val="127656988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0" indent="0" defTabSz="914400">
              <a:spcBef>
                <a:spcPts val="0"/>
              </a:spcBef>
              <a:buNone/>
            </a:pPr>
            <a:r>
              <a:rPr lang="en-US" u="sng" dirty="0"/>
              <a:t>UIO design for oil flow sensor fault</a:t>
            </a:r>
          </a:p>
          <a:p>
            <a:pPr marL="0" indent="0" defTabSz="914400">
              <a:spcBef>
                <a:spcPts val="0"/>
              </a:spcBef>
              <a:buNone/>
            </a:pPr>
            <a:endParaRPr lang="en-US" dirty="0"/>
          </a:p>
          <a:p>
            <a:pPr defTabSz="914400">
              <a:spcBef>
                <a:spcPts val="0"/>
              </a:spcBef>
            </a:pPr>
            <a:r>
              <a:rPr lang="en-US" dirty="0"/>
              <a:t>Two faults are introduced</a:t>
            </a:r>
          </a:p>
          <a:p>
            <a:pPr defTabSz="914400">
              <a:spcBef>
                <a:spcPts val="0"/>
              </a:spcBef>
            </a:pPr>
            <a:endParaRPr lang="en-US" dirty="0"/>
          </a:p>
          <a:p>
            <a:pPr defTabSz="914400">
              <a:spcBef>
                <a:spcPts val="0"/>
              </a:spcBef>
            </a:pPr>
            <a:r>
              <a:rPr lang="en-US" dirty="0"/>
              <a:t>Chosen to be 10 % of a fully</a:t>
            </a:r>
          </a:p>
          <a:p>
            <a:pPr marL="0" indent="0" defTabSz="914400">
              <a:spcBef>
                <a:spcPts val="0"/>
              </a:spcBef>
              <a:buNone/>
            </a:pPr>
            <a:r>
              <a:rPr lang="en-US" dirty="0"/>
              <a:t>dead sensor or actuator</a:t>
            </a:r>
          </a:p>
          <a:p>
            <a:pPr defTabSz="914400">
              <a:spcBef>
                <a:spcPts val="0"/>
              </a:spcBef>
            </a:pPr>
            <a:endParaRPr lang="en-US" dirty="0"/>
          </a:p>
          <a:p>
            <a:pPr defTabSz="914400">
              <a:spcBef>
                <a:spcPts val="0"/>
              </a:spcBef>
            </a:pPr>
            <a:r>
              <a:rPr lang="en-US" dirty="0"/>
              <a:t>The sensor UIO reacts only </a:t>
            </a:r>
          </a:p>
          <a:p>
            <a:pPr marL="0" indent="0" defTabSz="914400">
              <a:spcBef>
                <a:spcPts val="0"/>
              </a:spcBef>
              <a:buNone/>
            </a:pPr>
            <a:r>
              <a:rPr lang="en-US" dirty="0"/>
              <a:t>for the sensor fault</a:t>
            </a:r>
          </a:p>
          <a:p>
            <a:pPr marL="0" indent="0" defTabSz="914400">
              <a:spcBef>
                <a:spcPts val="0"/>
              </a:spcBef>
              <a:buNone/>
            </a:pPr>
            <a:endParaRPr lang="en-US" dirty="0"/>
          </a:p>
          <a:p>
            <a:pPr marL="0" indent="0" defTabSz="914400">
              <a:spcBef>
                <a:spcPts val="0"/>
              </a:spcBef>
              <a:buNone/>
            </a:pPr>
            <a:endParaRPr lang="en-US" dirty="0"/>
          </a:p>
        </p:txBody>
      </p:sp>
      <p:sp>
        <p:nvSpPr>
          <p:cNvPr id="3" name="Título 2"/>
          <p:cNvSpPr>
            <a:spLocks noGrp="1"/>
          </p:cNvSpPr>
          <p:nvPr>
            <p:ph type="title"/>
          </p:nvPr>
        </p:nvSpPr>
        <p:spPr/>
        <p:txBody>
          <a:bodyPr/>
          <a:lstStyle/>
          <a:p>
            <a:r>
              <a:rPr lang="en-US" dirty="0"/>
              <a:t>Fault detection</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1" y="1785799"/>
            <a:ext cx="4864100" cy="3889852"/>
          </a:xfrm>
          <a:prstGeom prst="rect">
            <a:avLst/>
          </a:prstGeom>
        </p:spPr>
      </p:pic>
    </p:spTree>
    <p:extLst>
      <p:ext uri="{BB962C8B-B14F-4D97-AF65-F5344CB8AC3E}">
        <p14:creationId xmlns:p14="http://schemas.microsoft.com/office/powerpoint/2010/main" val="155321269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0" indent="0" defTabSz="914400">
              <a:spcBef>
                <a:spcPts val="0"/>
              </a:spcBef>
              <a:buNone/>
            </a:pPr>
            <a:r>
              <a:rPr lang="en-US" u="sng" dirty="0"/>
              <a:t>UIO design for I/P converter fault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defTabSz="914400">
              <a:spcBef>
                <a:spcPts val="0"/>
              </a:spcBef>
            </a:pPr>
            <a:r>
              <a:rPr lang="en-US" dirty="0"/>
              <a:t>It has not been possible to</a:t>
            </a:r>
          </a:p>
          <a:p>
            <a:pPr marL="0" indent="0" defTabSz="914400">
              <a:spcBef>
                <a:spcPts val="0"/>
              </a:spcBef>
              <a:buNone/>
            </a:pPr>
            <a:r>
              <a:rPr lang="en-US" dirty="0"/>
              <a:t>decouple the sensor fault</a:t>
            </a:r>
          </a:p>
          <a:p>
            <a:pPr marL="0" indent="0" defTabSz="914400">
              <a:spcBef>
                <a:spcPts val="0"/>
              </a:spcBef>
              <a:buNone/>
            </a:pPr>
            <a:endParaRPr lang="en-US" dirty="0"/>
          </a:p>
          <a:p>
            <a:pPr defTabSz="914400">
              <a:spcBef>
                <a:spcPts val="0"/>
              </a:spcBef>
            </a:pPr>
            <a:r>
              <a:rPr lang="en-US" dirty="0"/>
              <a:t>UIO sensible to both faults is </a:t>
            </a:r>
          </a:p>
          <a:p>
            <a:pPr marL="0" indent="0" defTabSz="914400">
              <a:spcBef>
                <a:spcPts val="0"/>
              </a:spcBef>
              <a:buNone/>
            </a:pPr>
            <a:r>
              <a:rPr lang="en-US" dirty="0"/>
              <a:t>designed</a:t>
            </a:r>
          </a:p>
          <a:p>
            <a:pPr defTabSz="914400">
              <a:spcBef>
                <a:spcPts val="0"/>
              </a:spcBef>
            </a:pPr>
            <a:endParaRPr lang="en-US" dirty="0"/>
          </a:p>
          <a:p>
            <a:pPr defTabSz="914400">
              <a:spcBef>
                <a:spcPts val="0"/>
              </a:spcBef>
            </a:pPr>
            <a:r>
              <a:rPr lang="en-US" dirty="0"/>
              <a:t>The estimated model deviates</a:t>
            </a:r>
          </a:p>
          <a:p>
            <a:pPr marL="0" indent="0" defTabSz="914400">
              <a:spcBef>
                <a:spcPts val="0"/>
              </a:spcBef>
              <a:buNone/>
            </a:pPr>
            <a:r>
              <a:rPr lang="en-US" dirty="0"/>
              <a:t>slightly from zero</a:t>
            </a:r>
          </a:p>
        </p:txBody>
      </p:sp>
      <p:sp>
        <p:nvSpPr>
          <p:cNvPr id="3" name="Título 2"/>
          <p:cNvSpPr>
            <a:spLocks noGrp="1"/>
          </p:cNvSpPr>
          <p:nvPr>
            <p:ph type="title"/>
          </p:nvPr>
        </p:nvSpPr>
        <p:spPr/>
        <p:txBody>
          <a:bodyPr/>
          <a:lstStyle/>
          <a:p>
            <a:r>
              <a:rPr lang="en-US" dirty="0"/>
              <a:t>Fault detection</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3143" y="1765167"/>
            <a:ext cx="4973657" cy="3834284"/>
          </a:xfrm>
          <a:prstGeom prst="rect">
            <a:avLst/>
          </a:prstGeom>
        </p:spPr>
      </p:pic>
    </p:spTree>
    <p:extLst>
      <p:ext uri="{BB962C8B-B14F-4D97-AF65-F5344CB8AC3E}">
        <p14:creationId xmlns:p14="http://schemas.microsoft.com/office/powerpoint/2010/main" val="148766481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Marcador de contenido 1"/>
              <p:cNvSpPr>
                <a:spLocks noGrp="1"/>
              </p:cNvSpPr>
              <p:nvPr>
                <p:ph idx="1"/>
              </p:nvPr>
            </p:nvSpPr>
            <p:spPr/>
            <p:txBody>
              <a:bodyPr/>
              <a:lstStyle/>
              <a:p>
                <a:r>
                  <a:rPr lang="en-US" dirty="0"/>
                  <a:t>A threshold based method is used on the residuals values</a:t>
                </a:r>
              </a:p>
              <a:p>
                <a:endParaRPr lang="en-US" dirty="0"/>
              </a:p>
              <a:p>
                <a:r>
                  <a:rPr lang="en-US" dirty="0"/>
                  <a:t>However, the residuals can have spikes and are noisy, which can trigger the threshold ending in a false positive.</a:t>
                </a:r>
              </a:p>
              <a:p>
                <a:endParaRPr lang="en-US" dirty="0"/>
              </a:p>
              <a:p>
                <a:r>
                  <a:rPr lang="en-US" dirty="0"/>
                  <a:t>In order to avoid it, the residuals are filtered through a moving average (MA)</a:t>
                </a:r>
              </a:p>
              <a:p>
                <a:pPr marL="0" indent="0" algn="ctr">
                  <a:buNone/>
                </a:pP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charset="0"/>
                          </a:rPr>
                          <m:t>𝑟</m:t>
                        </m:r>
                      </m:e>
                      <m:sub>
                        <m:r>
                          <a:rPr lang="es-ES" b="0" i="1" smtClean="0">
                            <a:latin typeface="Cambria Math" charset="0"/>
                          </a:rPr>
                          <m:t>𝑓</m:t>
                        </m:r>
                      </m:sub>
                    </m:sSub>
                    <m:d>
                      <m:dPr>
                        <m:begChr m:val="["/>
                        <m:endChr m:val="]"/>
                        <m:ctrlPr>
                          <a:rPr lang="es-ES" b="0" i="1" smtClean="0">
                            <a:latin typeface="Cambria Math" panose="02040503050406030204" pitchFamily="18" charset="0"/>
                          </a:rPr>
                        </m:ctrlPr>
                      </m:dPr>
                      <m:e>
                        <m:r>
                          <a:rPr lang="es-ES" b="0" i="1" smtClean="0">
                            <a:latin typeface="Cambria Math" charset="0"/>
                          </a:rPr>
                          <m:t>𝑘</m:t>
                        </m:r>
                      </m:e>
                    </m:d>
                    <m:r>
                      <a:rPr lang="es-ES" b="0" i="1" smtClean="0">
                        <a:latin typeface="Cambria Math" charset="0"/>
                      </a:rPr>
                      <m:t>=</m:t>
                    </m:r>
                    <m:f>
                      <m:fPr>
                        <m:ctrlPr>
                          <a:rPr lang="es-ES" b="0" i="1" smtClean="0">
                            <a:latin typeface="Cambria Math" panose="02040503050406030204" pitchFamily="18" charset="0"/>
                          </a:rPr>
                        </m:ctrlPr>
                      </m:fPr>
                      <m:num>
                        <m:r>
                          <a:rPr lang="es-ES" b="0" i="1" smtClean="0">
                            <a:latin typeface="Cambria Math" charset="0"/>
                          </a:rPr>
                          <m:t>1</m:t>
                        </m:r>
                      </m:num>
                      <m:den>
                        <m:r>
                          <a:rPr lang="es-ES" b="0" i="1" smtClean="0">
                            <a:latin typeface="Cambria Math" charset="0"/>
                          </a:rPr>
                          <m:t>𝑛</m:t>
                        </m:r>
                      </m:den>
                    </m:f>
                    <m:nary>
                      <m:naryPr>
                        <m:chr m:val="∑"/>
                        <m:ctrlPr>
                          <a:rPr lang="is-IS" b="0" i="1" smtClean="0">
                            <a:latin typeface="Cambria Math" panose="02040503050406030204" pitchFamily="18" charset="0"/>
                          </a:rPr>
                        </m:ctrlPr>
                      </m:naryPr>
                      <m:sub>
                        <m:r>
                          <m:rPr>
                            <m:brk m:alnAt="23"/>
                          </m:rPr>
                          <a:rPr lang="es-ES" b="0" i="1" smtClean="0">
                            <a:latin typeface="Cambria Math" charset="0"/>
                          </a:rPr>
                          <m:t>𝑖</m:t>
                        </m:r>
                        <m:r>
                          <a:rPr lang="es-ES" b="0" i="1" smtClean="0">
                            <a:latin typeface="Cambria Math" charset="0"/>
                          </a:rPr>
                          <m:t>=0</m:t>
                        </m:r>
                      </m:sub>
                      <m:sup>
                        <m:r>
                          <a:rPr lang="es-ES" b="0" i="1" smtClean="0">
                            <a:latin typeface="Cambria Math" charset="0"/>
                          </a:rPr>
                          <m:t>𝑛</m:t>
                        </m:r>
                      </m:sup>
                      <m:e>
                        <m:r>
                          <a:rPr lang="es-ES" b="0" i="1" smtClean="0">
                            <a:latin typeface="Cambria Math" charset="0"/>
                          </a:rPr>
                          <m:t>𝑟</m:t>
                        </m:r>
                        <m:r>
                          <a:rPr lang="es-ES" b="0" i="1" smtClean="0">
                            <a:latin typeface="Cambria Math" charset="0"/>
                          </a:rPr>
                          <m:t>[</m:t>
                        </m:r>
                        <m:r>
                          <a:rPr lang="es-ES" b="0" i="1" smtClean="0">
                            <a:latin typeface="Cambria Math" charset="0"/>
                          </a:rPr>
                          <m:t>𝑘</m:t>
                        </m:r>
                        <m:r>
                          <a:rPr lang="es-ES" b="0" i="1" smtClean="0">
                            <a:latin typeface="Cambria Math" charset="0"/>
                          </a:rPr>
                          <m:t>−1]</m:t>
                        </m:r>
                      </m:e>
                    </m:nary>
                  </m:oMath>
                </a14:m>
                <a:r>
                  <a:rPr lang="en-US" dirty="0"/>
                  <a:t> </a:t>
                </a:r>
              </a:p>
              <a:p>
                <a:pPr marL="0" indent="0" algn="ctr">
                  <a:buNone/>
                </a:pPr>
                <a:endParaRPr lang="en-US" dirty="0"/>
              </a:p>
              <a:p>
                <a:pPr algn="just"/>
                <a:r>
                  <a:rPr lang="en-US" dirty="0"/>
                  <a:t>As seen in the previous graph when moving from the operating point, the mode differs and the residual is not zero. The threshold might need to be adapted to each operating point. </a:t>
                </a:r>
              </a:p>
              <a:p>
                <a:pPr algn="just"/>
                <a:endParaRPr lang="en-US" dirty="0"/>
              </a:p>
              <a:p>
                <a:pPr algn="just"/>
                <a:r>
                  <a:rPr lang="en-US" dirty="0"/>
                  <a:t>The faults are simulated as incipient faults, as they will appear in the actual system</a:t>
                </a:r>
              </a:p>
            </p:txBody>
          </p:sp>
        </mc:Choice>
        <mc:Fallback xmlns="">
          <p:sp>
            <p:nvSpPr>
              <p:cNvPr id="2" name="Marcador de contenido 1"/>
              <p:cNvSpPr>
                <a:spLocks noGrp="1" noRot="1" noChangeAspect="1" noMove="1" noResize="1" noEditPoints="1" noAdjustHandles="1" noChangeArrowheads="1" noChangeShapeType="1" noTextEdit="1"/>
              </p:cNvSpPr>
              <p:nvPr>
                <p:ph idx="1"/>
              </p:nvPr>
            </p:nvSpPr>
            <p:spPr>
              <a:blipFill rotWithShape="0">
                <a:blip r:embed="rId2"/>
                <a:stretch>
                  <a:fillRect l="-222" t="-449" r="-296"/>
                </a:stretch>
              </a:blipFill>
            </p:spPr>
            <p:txBody>
              <a:bodyPr/>
              <a:lstStyle/>
              <a:p>
                <a:r>
                  <a:rPr lang="es-ES_tradnl">
                    <a:noFill/>
                  </a:rPr>
                  <a:t> </a:t>
                </a:r>
              </a:p>
            </p:txBody>
          </p:sp>
        </mc:Fallback>
      </mc:AlternateContent>
      <p:sp>
        <p:nvSpPr>
          <p:cNvPr id="3" name="Título 2"/>
          <p:cNvSpPr>
            <a:spLocks noGrp="1"/>
          </p:cNvSpPr>
          <p:nvPr>
            <p:ph type="title"/>
          </p:nvPr>
        </p:nvSpPr>
        <p:spPr/>
        <p:txBody>
          <a:bodyPr/>
          <a:lstStyle/>
          <a:p>
            <a:r>
              <a:rPr lang="en-US" dirty="0"/>
              <a:t>Fault Detection and Isolation</a:t>
            </a:r>
          </a:p>
        </p:txBody>
      </p:sp>
    </p:spTree>
    <p:extLst>
      <p:ext uri="{BB962C8B-B14F-4D97-AF65-F5344CB8AC3E}">
        <p14:creationId xmlns:p14="http://schemas.microsoft.com/office/powerpoint/2010/main" val="9247051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E5BE95D2-49E7-4B68-92F9-7A27D65934F1}"/>
              </a:ext>
            </a:extLst>
          </p:cNvPr>
          <p:cNvSpPr>
            <a:spLocks noGrp="1"/>
          </p:cNvSpPr>
          <p:nvPr>
            <p:ph idx="1"/>
          </p:nvPr>
        </p:nvSpPr>
        <p:spPr>
          <a:xfrm>
            <a:off x="457200" y="1600204"/>
            <a:ext cx="8229600" cy="4213855"/>
          </a:xfrm>
        </p:spPr>
        <p:txBody>
          <a:bodyPr/>
          <a:lstStyle/>
          <a:p>
            <a:r>
              <a:rPr lang="en-US" dirty="0"/>
              <a:t>Alfa Laval Aalborg is the world leader in marine boilers for tankers</a:t>
            </a:r>
          </a:p>
          <a:p>
            <a:pPr lvl="1"/>
            <a:r>
              <a:rPr lang="en-US" dirty="0"/>
              <a:t>Every second tanker or carrier has an Alfa Laval boiler</a:t>
            </a:r>
          </a:p>
          <a:p>
            <a:pPr marL="0" indent="0">
              <a:buNone/>
            </a:pPr>
            <a:endParaRPr lang="en-US" dirty="0"/>
          </a:p>
          <a:p>
            <a:r>
              <a:rPr lang="en-US" dirty="0"/>
              <a:t>Boilers are crucial for the vessels</a:t>
            </a:r>
          </a:p>
          <a:p>
            <a:pPr lvl="1"/>
            <a:r>
              <a:rPr lang="en-US" dirty="0"/>
              <a:t>Heating of heavy fuel oil</a:t>
            </a:r>
          </a:p>
          <a:p>
            <a:pPr lvl="1"/>
            <a:r>
              <a:rPr lang="en-US" dirty="0"/>
              <a:t>Charge and discharge of cargo</a:t>
            </a:r>
          </a:p>
          <a:p>
            <a:pPr lvl="1"/>
            <a:r>
              <a:rPr lang="en-US" dirty="0"/>
              <a:t>Steam is used for e.g. heating, cleaning, hot water</a:t>
            </a:r>
          </a:p>
          <a:p>
            <a:pPr lvl="1"/>
            <a:endParaRPr lang="en-US" dirty="0"/>
          </a:p>
          <a:p>
            <a:r>
              <a:rPr lang="en-US" dirty="0"/>
              <a:t>Breakdowns are costly</a:t>
            </a:r>
          </a:p>
          <a:p>
            <a:pPr lvl="1"/>
            <a:r>
              <a:rPr lang="en-US" dirty="0"/>
              <a:t>Non-operational vessel</a:t>
            </a:r>
          </a:p>
          <a:p>
            <a:pPr lvl="1"/>
            <a:r>
              <a:rPr lang="en-US" dirty="0"/>
              <a:t>Fines up to 100k USD a day</a:t>
            </a:r>
          </a:p>
          <a:p>
            <a:pPr lvl="1"/>
            <a:endParaRPr lang="en-US" dirty="0"/>
          </a:p>
          <a:p>
            <a:r>
              <a:rPr lang="en-US" dirty="0"/>
              <a:t>Reliability and availability of the boilers are essential</a:t>
            </a:r>
          </a:p>
          <a:p>
            <a:pPr lvl="1"/>
            <a:r>
              <a:rPr lang="en-US" dirty="0"/>
              <a:t>Fault detection </a:t>
            </a:r>
          </a:p>
        </p:txBody>
      </p:sp>
      <p:sp>
        <p:nvSpPr>
          <p:cNvPr id="3" name="Titel 2">
            <a:extLst>
              <a:ext uri="{FF2B5EF4-FFF2-40B4-BE49-F238E27FC236}">
                <a16:creationId xmlns:a16="http://schemas.microsoft.com/office/drawing/2014/main" id="{9C851F8A-6FCA-465C-B78C-10580A4974E7}"/>
              </a:ext>
            </a:extLst>
          </p:cNvPr>
          <p:cNvSpPr>
            <a:spLocks noGrp="1"/>
          </p:cNvSpPr>
          <p:nvPr>
            <p:ph type="title"/>
          </p:nvPr>
        </p:nvSpPr>
        <p:spPr/>
        <p:txBody>
          <a:bodyPr/>
          <a:lstStyle/>
          <a:p>
            <a:r>
              <a:rPr lang="da-DK" dirty="0" err="1"/>
              <a:t>Introduction</a:t>
            </a:r>
            <a:endParaRPr lang="da-DK" dirty="0"/>
          </a:p>
        </p:txBody>
      </p:sp>
    </p:spTree>
    <p:extLst>
      <p:ext uri="{BB962C8B-B14F-4D97-AF65-F5344CB8AC3E}">
        <p14:creationId xmlns:p14="http://schemas.microsoft.com/office/powerpoint/2010/main" val="2507484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fade">
                                      <p:cBhvr>
                                        <p:cTn id="10" dur="500"/>
                                        <p:tgtEl>
                                          <p:spTgt spid="2">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fade">
                                      <p:cBhvr>
                                        <p:cTn id="13" dur="500"/>
                                        <p:tgtEl>
                                          <p:spTgt spid="2">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6" end="6"/>
                                            </p:txEl>
                                          </p:spTgt>
                                        </p:tgtEl>
                                        <p:attrNameLst>
                                          <p:attrName>style.visibility</p:attrName>
                                        </p:attrNameLst>
                                      </p:cBhvr>
                                      <p:to>
                                        <p:strVal val="visible"/>
                                      </p:to>
                                    </p:set>
                                    <p:animEffect transition="in" filter="fade">
                                      <p:cBhvr>
                                        <p:cTn id="16" dur="500"/>
                                        <p:tgtEl>
                                          <p:spTgt spid="2">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animEffect transition="in" filter="fade">
                                      <p:cBhvr>
                                        <p:cTn id="21" dur="500"/>
                                        <p:tgtEl>
                                          <p:spTgt spid="2">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9" end="9"/>
                                            </p:txEl>
                                          </p:spTgt>
                                        </p:tgtEl>
                                        <p:attrNameLst>
                                          <p:attrName>style.visibility</p:attrName>
                                        </p:attrNameLst>
                                      </p:cBhvr>
                                      <p:to>
                                        <p:strVal val="visible"/>
                                      </p:to>
                                    </p:set>
                                    <p:animEffect transition="in" filter="fade">
                                      <p:cBhvr>
                                        <p:cTn id="24" dur="500"/>
                                        <p:tgtEl>
                                          <p:spTgt spid="2">
                                            <p:txEl>
                                              <p:pRg st="9" end="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animEffect transition="in" filter="fade">
                                      <p:cBhvr>
                                        <p:cTn id="27" dur="500"/>
                                        <p:tgtEl>
                                          <p:spTgt spid="2">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12" end="12"/>
                                            </p:txEl>
                                          </p:spTgt>
                                        </p:tgtEl>
                                        <p:attrNameLst>
                                          <p:attrName>style.visibility</p:attrName>
                                        </p:attrNameLst>
                                      </p:cBhvr>
                                      <p:to>
                                        <p:strVal val="visible"/>
                                      </p:to>
                                    </p:set>
                                    <p:animEffect transition="in" filter="fade">
                                      <p:cBhvr>
                                        <p:cTn id="32" dur="500"/>
                                        <p:tgtEl>
                                          <p:spTgt spid="2">
                                            <p:txEl>
                                              <p:pRg st="12" end="1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
                                            <p:txEl>
                                              <p:pRg st="13" end="13"/>
                                            </p:txEl>
                                          </p:spTgt>
                                        </p:tgtEl>
                                        <p:attrNameLst>
                                          <p:attrName>style.visibility</p:attrName>
                                        </p:attrNameLst>
                                      </p:cBhvr>
                                      <p:to>
                                        <p:strVal val="visible"/>
                                      </p:to>
                                    </p:set>
                                    <p:animEffect transition="in" filter="fade">
                                      <p:cBhvr>
                                        <p:cTn id="35" dur="500"/>
                                        <p:tgtEl>
                                          <p:spTgt spid="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5612" y="2331414"/>
            <a:ext cx="5292776" cy="3344237"/>
          </a:xfrm>
        </p:spPr>
      </p:pic>
      <p:sp>
        <p:nvSpPr>
          <p:cNvPr id="3" name="Título 2"/>
          <p:cNvSpPr>
            <a:spLocks noGrp="1"/>
          </p:cNvSpPr>
          <p:nvPr>
            <p:ph type="title"/>
          </p:nvPr>
        </p:nvSpPr>
        <p:spPr/>
        <p:txBody>
          <a:bodyPr/>
          <a:lstStyle/>
          <a:p>
            <a:r>
              <a:rPr lang="en-US" dirty="0"/>
              <a:t>Fault Detection and Isolation</a:t>
            </a:r>
          </a:p>
        </p:txBody>
      </p:sp>
      <p:sp>
        <p:nvSpPr>
          <p:cNvPr id="7" name="Marcador de contenido 1"/>
          <p:cNvSpPr txBox="1">
            <a:spLocks/>
          </p:cNvSpPr>
          <p:nvPr/>
        </p:nvSpPr>
        <p:spPr>
          <a:xfrm>
            <a:off x="457200" y="1600205"/>
            <a:ext cx="8229600" cy="4075446"/>
          </a:xfrm>
          <a:prstGeom prst="rect">
            <a:avLst/>
          </a:prstGeom>
        </p:spPr>
        <p:txBody>
          <a:bodyPr vert="horz" lIns="91440" tIns="45720" rIns="91440" bIns="45720" rtlCol="0">
            <a:normAutofit/>
          </a:bodyPr>
          <a:lstStyle>
            <a:lvl1pPr marL="257165" indent="-257165" algn="l" defTabSz="685773" rtl="0" eaLnBrk="1" latinLnBrk="0" hangingPunct="1">
              <a:spcBef>
                <a:spcPct val="20000"/>
              </a:spcBef>
              <a:buFont typeface="Arial" pitchFamily="34" charset="0"/>
              <a:buChar char="•"/>
              <a:defRPr sz="1500" kern="1200">
                <a:solidFill>
                  <a:srgbClr val="211A52"/>
                </a:solidFill>
                <a:latin typeface="+mn-lt"/>
                <a:ea typeface="+mn-ea"/>
                <a:cs typeface="+mn-cs"/>
              </a:defRPr>
            </a:lvl1pPr>
            <a:lvl2pPr marL="557190" indent="-214304"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2pPr>
            <a:lvl3pPr marL="857216"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3pPr>
            <a:lvl4pPr marL="1200102"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4pPr>
            <a:lvl5pPr marL="1542988"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5pPr>
            <a:lvl6pPr marL="1885874"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3"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Filtered residual with an incipient sensor fault. Time of detection 58,2 hours. </a:t>
            </a:r>
          </a:p>
          <a:p>
            <a:r>
              <a:rPr lang="en-US" dirty="0"/>
              <a:t>Both residuals react</a:t>
            </a:r>
          </a:p>
        </p:txBody>
      </p:sp>
    </p:spTree>
    <p:extLst>
      <p:ext uri="{BB962C8B-B14F-4D97-AF65-F5344CB8AC3E}">
        <p14:creationId xmlns:p14="http://schemas.microsoft.com/office/powerpoint/2010/main" val="5293403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Fault Detection and Isolation</a:t>
            </a:r>
          </a:p>
        </p:txBody>
      </p:sp>
      <p:sp>
        <p:nvSpPr>
          <p:cNvPr id="7" name="Marcador de contenido 1"/>
          <p:cNvSpPr txBox="1">
            <a:spLocks/>
          </p:cNvSpPr>
          <p:nvPr/>
        </p:nvSpPr>
        <p:spPr>
          <a:xfrm>
            <a:off x="457200" y="1600205"/>
            <a:ext cx="8229600" cy="4075446"/>
          </a:xfrm>
          <a:prstGeom prst="rect">
            <a:avLst/>
          </a:prstGeom>
        </p:spPr>
        <p:txBody>
          <a:bodyPr vert="horz" lIns="91440" tIns="45720" rIns="91440" bIns="45720" rtlCol="0">
            <a:normAutofit/>
          </a:bodyPr>
          <a:lstStyle>
            <a:lvl1pPr marL="257165" indent="-257165" algn="l" defTabSz="685773" rtl="0" eaLnBrk="1" latinLnBrk="0" hangingPunct="1">
              <a:spcBef>
                <a:spcPct val="20000"/>
              </a:spcBef>
              <a:buFont typeface="Arial" pitchFamily="34" charset="0"/>
              <a:buChar char="•"/>
              <a:defRPr sz="1500" kern="1200">
                <a:solidFill>
                  <a:srgbClr val="211A52"/>
                </a:solidFill>
                <a:latin typeface="+mn-lt"/>
                <a:ea typeface="+mn-ea"/>
                <a:cs typeface="+mn-cs"/>
              </a:defRPr>
            </a:lvl1pPr>
            <a:lvl2pPr marL="557190" indent="-214304"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2pPr>
            <a:lvl3pPr marL="857216"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3pPr>
            <a:lvl4pPr marL="1200102"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4pPr>
            <a:lvl5pPr marL="1542988"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5pPr>
            <a:lvl6pPr marL="1885874"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3"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Filtered residual with an incipient actuator fault. Time of detection 60,6 hours</a:t>
            </a:r>
          </a:p>
          <a:p>
            <a:r>
              <a:rPr lang="en-US" dirty="0"/>
              <a:t>Only one residual reacts, as the other one is decoupled</a:t>
            </a:r>
          </a:p>
        </p:txBody>
      </p:sp>
      <p:pic>
        <p:nvPicPr>
          <p:cNvPr id="5" name="Marcador de contenid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4710" y="2337249"/>
            <a:ext cx="5310610" cy="3344399"/>
          </a:xfrm>
        </p:spPr>
      </p:pic>
    </p:spTree>
    <p:extLst>
      <p:ext uri="{BB962C8B-B14F-4D97-AF65-F5344CB8AC3E}">
        <p14:creationId xmlns:p14="http://schemas.microsoft.com/office/powerpoint/2010/main" val="8151574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Fault Detection and Isolation</a:t>
            </a:r>
          </a:p>
        </p:txBody>
      </p:sp>
      <p:sp>
        <p:nvSpPr>
          <p:cNvPr id="7" name="Marcador de contenido 1"/>
          <p:cNvSpPr txBox="1">
            <a:spLocks/>
          </p:cNvSpPr>
          <p:nvPr/>
        </p:nvSpPr>
        <p:spPr>
          <a:xfrm>
            <a:off x="457200" y="1600205"/>
            <a:ext cx="8229600" cy="4075446"/>
          </a:xfrm>
          <a:prstGeom prst="rect">
            <a:avLst/>
          </a:prstGeom>
        </p:spPr>
        <p:txBody>
          <a:bodyPr vert="horz" lIns="91440" tIns="45720" rIns="91440" bIns="45720" rtlCol="0">
            <a:normAutofit/>
          </a:bodyPr>
          <a:lstStyle>
            <a:lvl1pPr marL="257165" indent="-257165" algn="l" defTabSz="685773" rtl="0" eaLnBrk="1" latinLnBrk="0" hangingPunct="1">
              <a:spcBef>
                <a:spcPct val="20000"/>
              </a:spcBef>
              <a:buFont typeface="Arial" pitchFamily="34" charset="0"/>
              <a:buChar char="•"/>
              <a:defRPr sz="1500" kern="1200">
                <a:solidFill>
                  <a:srgbClr val="211A52"/>
                </a:solidFill>
                <a:latin typeface="+mn-lt"/>
                <a:ea typeface="+mn-ea"/>
                <a:cs typeface="+mn-cs"/>
              </a:defRPr>
            </a:lvl1pPr>
            <a:lvl2pPr marL="557190" indent="-214304"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2pPr>
            <a:lvl3pPr marL="857216"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3pPr>
            <a:lvl4pPr marL="1200102"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4pPr>
            <a:lvl5pPr marL="1542988"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5pPr>
            <a:lvl6pPr marL="1885874"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3"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Filtered residual with an incipient actuator and sensor fault </a:t>
            </a:r>
          </a:p>
          <a:p>
            <a:r>
              <a:rPr lang="en-US" dirty="0"/>
              <a:t>The actuator fault is now determined at 46,5 hours, before it was at 60,6 hours</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6000" y="2473428"/>
            <a:ext cx="5292000" cy="3202223"/>
          </a:xfrm>
        </p:spPr>
      </p:pic>
    </p:spTree>
    <p:extLst>
      <p:ext uri="{BB962C8B-B14F-4D97-AF65-F5344CB8AC3E}">
        <p14:creationId xmlns:p14="http://schemas.microsoft.com/office/powerpoint/2010/main" val="22247429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lnSpcReduction="10000"/>
          </a:bodyPr>
          <a:lstStyle/>
          <a:p>
            <a:r>
              <a:rPr lang="en-US" dirty="0"/>
              <a:t>A fault detection analysis has been carried out, given the standard sensors of an OL boiler.</a:t>
            </a:r>
          </a:p>
          <a:p>
            <a:endParaRPr lang="en-US" dirty="0"/>
          </a:p>
          <a:p>
            <a:r>
              <a:rPr lang="en-US" dirty="0"/>
              <a:t>Two faults have been found to be able to detect and isolated</a:t>
            </a:r>
          </a:p>
          <a:p>
            <a:pPr lvl="1"/>
            <a:r>
              <a:rPr lang="en-US" dirty="0"/>
              <a:t>Oil flow sensor</a:t>
            </a:r>
          </a:p>
          <a:p>
            <a:pPr lvl="1"/>
            <a:r>
              <a:rPr lang="en-US" dirty="0"/>
              <a:t>Oil system I/P converter</a:t>
            </a:r>
          </a:p>
          <a:p>
            <a:pPr lvl="1"/>
            <a:endParaRPr lang="en-US" dirty="0"/>
          </a:p>
          <a:p>
            <a:r>
              <a:rPr lang="en-US" dirty="0"/>
              <a:t>Two methods of closed loop identification have been used</a:t>
            </a:r>
          </a:p>
          <a:p>
            <a:pPr lvl="1"/>
            <a:r>
              <a:rPr lang="en-US" dirty="0"/>
              <a:t>Hansen Scheme</a:t>
            </a:r>
          </a:p>
          <a:p>
            <a:pPr lvl="1"/>
            <a:r>
              <a:rPr lang="en-US" dirty="0"/>
              <a:t>Direct identification with MATLAB linear grey box: steepest descent and auto search method</a:t>
            </a:r>
          </a:p>
          <a:p>
            <a:pPr lvl="1"/>
            <a:endParaRPr lang="en-US" dirty="0"/>
          </a:p>
          <a:p>
            <a:r>
              <a:rPr lang="en-US" dirty="0"/>
              <a:t>Fault detection scheme, unknown input observer. </a:t>
            </a:r>
          </a:p>
          <a:p>
            <a:pPr lvl="1"/>
            <a:r>
              <a:rPr lang="en-US" dirty="0"/>
              <a:t>One observer decouples from actuator fault</a:t>
            </a:r>
          </a:p>
          <a:p>
            <a:pPr lvl="1"/>
            <a:r>
              <a:rPr lang="en-US" dirty="0"/>
              <a:t>One observer sensible to both faults</a:t>
            </a:r>
          </a:p>
          <a:p>
            <a:pPr lvl="1"/>
            <a:r>
              <a:rPr lang="en-US" dirty="0"/>
              <a:t>Possible to isolate both faults by moving average filtering</a:t>
            </a:r>
          </a:p>
          <a:p>
            <a:endParaRPr lang="en-US" dirty="0"/>
          </a:p>
          <a:p>
            <a:r>
              <a:rPr lang="en-US" dirty="0"/>
              <a:t>Adaptive fault detection scheme has been successfully developed,  which is deemed possible to implement on the real setup. </a:t>
            </a:r>
          </a:p>
        </p:txBody>
      </p:sp>
      <p:sp>
        <p:nvSpPr>
          <p:cNvPr id="3" name="Título 2"/>
          <p:cNvSpPr>
            <a:spLocks noGrp="1"/>
          </p:cNvSpPr>
          <p:nvPr>
            <p:ph type="title"/>
          </p:nvPr>
        </p:nvSpPr>
        <p:spPr/>
        <p:txBody>
          <a:bodyPr/>
          <a:lstStyle/>
          <a:p>
            <a:r>
              <a:rPr lang="en-US" dirty="0"/>
              <a:t>Conclusions</a:t>
            </a:r>
          </a:p>
        </p:txBody>
      </p:sp>
    </p:spTree>
    <p:extLst>
      <p:ext uri="{BB962C8B-B14F-4D97-AF65-F5344CB8AC3E}">
        <p14:creationId xmlns:p14="http://schemas.microsoft.com/office/powerpoint/2010/main" val="134117818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n-US" dirty="0"/>
              <a:t>The direct closed loop identification shows promising results, however it should be tested in a real set up</a:t>
            </a:r>
          </a:p>
          <a:p>
            <a:endParaRPr lang="en-US" dirty="0"/>
          </a:p>
          <a:p>
            <a:r>
              <a:rPr lang="en-US" dirty="0"/>
              <a:t>Unknown input observer has been used to detect the faults. There exist methods to make a robust residual generation</a:t>
            </a:r>
          </a:p>
          <a:p>
            <a:endParaRPr lang="en-US" dirty="0"/>
          </a:p>
          <a:p>
            <a:r>
              <a:rPr lang="en-US" dirty="0"/>
              <a:t>A decision method based in an adaptive threshold should be developed, such that the it works in more than one operating points. </a:t>
            </a:r>
          </a:p>
          <a:p>
            <a:endParaRPr lang="en-US" dirty="0"/>
          </a:p>
          <a:p>
            <a:r>
              <a:rPr lang="en-US" dirty="0"/>
              <a:t>The real plant is nonlinear,  a nonlinear unknown input observer could be designed, however, this requires nonlinear system identification</a:t>
            </a:r>
          </a:p>
          <a:p>
            <a:endParaRPr lang="en-US" dirty="0"/>
          </a:p>
        </p:txBody>
      </p:sp>
      <p:sp>
        <p:nvSpPr>
          <p:cNvPr id="3" name="Título 2"/>
          <p:cNvSpPr>
            <a:spLocks noGrp="1"/>
          </p:cNvSpPr>
          <p:nvPr>
            <p:ph type="title"/>
          </p:nvPr>
        </p:nvSpPr>
        <p:spPr/>
        <p:txBody>
          <a:bodyPr/>
          <a:lstStyle/>
          <a:p>
            <a:r>
              <a:rPr lang="en-US" dirty="0"/>
              <a:t>Future Work</a:t>
            </a:r>
          </a:p>
        </p:txBody>
      </p:sp>
    </p:spTree>
    <p:extLst>
      <p:ext uri="{BB962C8B-B14F-4D97-AF65-F5344CB8AC3E}">
        <p14:creationId xmlns:p14="http://schemas.microsoft.com/office/powerpoint/2010/main" val="15603251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F5FD36FF-D37E-47B4-A207-92FFB2389097}"/>
              </a:ext>
            </a:extLst>
          </p:cNvPr>
          <p:cNvSpPr>
            <a:spLocks noGrp="1"/>
          </p:cNvSpPr>
          <p:nvPr>
            <p:ph idx="1"/>
          </p:nvPr>
        </p:nvSpPr>
        <p:spPr/>
        <p:txBody>
          <a:bodyPr/>
          <a:lstStyle/>
          <a:p>
            <a:pPr marL="0" indent="0">
              <a:buNone/>
            </a:pPr>
            <a:r>
              <a:rPr lang="da-DK" dirty="0"/>
              <a:t> </a:t>
            </a:r>
          </a:p>
        </p:txBody>
      </p:sp>
      <p:sp>
        <p:nvSpPr>
          <p:cNvPr id="3" name="Titel 2">
            <a:extLst>
              <a:ext uri="{FF2B5EF4-FFF2-40B4-BE49-F238E27FC236}">
                <a16:creationId xmlns:a16="http://schemas.microsoft.com/office/drawing/2014/main" id="{7BF9B08D-D874-4F85-9DE2-B574AF7CD0CF}"/>
              </a:ext>
            </a:extLst>
          </p:cNvPr>
          <p:cNvSpPr>
            <a:spLocks noGrp="1"/>
          </p:cNvSpPr>
          <p:nvPr>
            <p:ph type="title"/>
          </p:nvPr>
        </p:nvSpPr>
        <p:spPr/>
        <p:txBody>
          <a:bodyPr/>
          <a:lstStyle/>
          <a:p>
            <a:r>
              <a:rPr lang="da-DK" dirty="0"/>
              <a:t>The marine </a:t>
            </a:r>
            <a:r>
              <a:rPr lang="da-DK" dirty="0" err="1"/>
              <a:t>boiler</a:t>
            </a:r>
            <a:r>
              <a:rPr lang="da-DK" dirty="0"/>
              <a:t> system</a:t>
            </a:r>
          </a:p>
        </p:txBody>
      </p:sp>
      <p:pic>
        <p:nvPicPr>
          <p:cNvPr id="7" name="Billede 6">
            <a:extLst>
              <a:ext uri="{FF2B5EF4-FFF2-40B4-BE49-F238E27FC236}">
                <a16:creationId xmlns:a16="http://schemas.microsoft.com/office/drawing/2014/main" id="{B96BB5BB-8C6F-4A0E-9E1D-518731E1D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8957" y="1435597"/>
            <a:ext cx="4466086" cy="4419901"/>
          </a:xfrm>
          <a:prstGeom prst="rect">
            <a:avLst/>
          </a:prstGeom>
        </p:spPr>
      </p:pic>
      <p:pic>
        <p:nvPicPr>
          <p:cNvPr id="8" name="Billede 7">
            <a:extLst>
              <a:ext uri="{FF2B5EF4-FFF2-40B4-BE49-F238E27FC236}">
                <a16:creationId xmlns:a16="http://schemas.microsoft.com/office/drawing/2014/main" id="{449ED6A3-3850-4A4A-938F-993DBE36D243}"/>
              </a:ext>
            </a:extLst>
          </p:cNvPr>
          <p:cNvPicPr>
            <a:picLocks noChangeAspect="1"/>
          </p:cNvPicPr>
          <p:nvPr/>
        </p:nvPicPr>
        <p:blipFill rotWithShape="1">
          <a:blip r:embed="rId2">
            <a:extLst>
              <a:ext uri="{28A0092B-C50C-407E-A947-70E740481C1C}">
                <a14:useLocalDpi xmlns:a14="http://schemas.microsoft.com/office/drawing/2010/main" val="0"/>
              </a:ext>
            </a:extLst>
          </a:blip>
          <a:srcRect l="51812" t="43316" r="41736" b="53236"/>
          <a:stretch/>
        </p:blipFill>
        <p:spPr>
          <a:xfrm>
            <a:off x="4652963" y="4105275"/>
            <a:ext cx="288132" cy="152399"/>
          </a:xfrm>
          <a:prstGeom prst="rect">
            <a:avLst/>
          </a:prstGeom>
        </p:spPr>
      </p:pic>
    </p:spTree>
    <p:extLst>
      <p:ext uri="{BB962C8B-B14F-4D97-AF65-F5344CB8AC3E}">
        <p14:creationId xmlns:p14="http://schemas.microsoft.com/office/powerpoint/2010/main" val="27540379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lede 6">
            <a:extLst>
              <a:ext uri="{FF2B5EF4-FFF2-40B4-BE49-F238E27FC236}">
                <a16:creationId xmlns:a16="http://schemas.microsoft.com/office/drawing/2014/main" id="{4CB5B5AE-AFE3-4BCB-A482-28CC36E65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0641" y="1440497"/>
            <a:ext cx="3259908" cy="4992890"/>
          </a:xfrm>
          <a:prstGeom prst="rect">
            <a:avLst/>
          </a:prstGeom>
        </p:spPr>
      </p:pic>
      <p:sp>
        <p:nvSpPr>
          <p:cNvPr id="2" name="Pladsholder til indhold 1">
            <a:extLst>
              <a:ext uri="{FF2B5EF4-FFF2-40B4-BE49-F238E27FC236}">
                <a16:creationId xmlns:a16="http://schemas.microsoft.com/office/drawing/2014/main" id="{E000433B-3BB9-4086-9762-359D40B00E3A}"/>
              </a:ext>
            </a:extLst>
          </p:cNvPr>
          <p:cNvSpPr>
            <a:spLocks noGrp="1"/>
          </p:cNvSpPr>
          <p:nvPr>
            <p:ph idx="1"/>
          </p:nvPr>
        </p:nvSpPr>
        <p:spPr>
          <a:xfrm>
            <a:off x="457200" y="1600205"/>
            <a:ext cx="4686300" cy="4075446"/>
          </a:xfrm>
        </p:spPr>
        <p:txBody>
          <a:bodyPr/>
          <a:lstStyle/>
          <a:p>
            <a:r>
              <a:rPr lang="da-DK" dirty="0"/>
              <a:t>The 20-25 tons/</a:t>
            </a:r>
            <a:r>
              <a:rPr lang="da-DK" dirty="0" err="1"/>
              <a:t>hour</a:t>
            </a:r>
            <a:r>
              <a:rPr lang="da-DK" dirty="0"/>
              <a:t> OL </a:t>
            </a:r>
            <a:r>
              <a:rPr lang="da-DK" dirty="0" err="1"/>
              <a:t>boiler</a:t>
            </a:r>
            <a:r>
              <a:rPr lang="da-DK" dirty="0"/>
              <a:t> is the most </a:t>
            </a:r>
            <a:r>
              <a:rPr lang="da-DK" dirty="0" err="1"/>
              <a:t>used</a:t>
            </a:r>
            <a:r>
              <a:rPr lang="da-DK" dirty="0"/>
              <a:t> in tankers and </a:t>
            </a:r>
            <a:r>
              <a:rPr lang="en-US" dirty="0"/>
              <a:t>cargo</a:t>
            </a:r>
            <a:r>
              <a:rPr lang="da-DK" dirty="0"/>
              <a:t> </a:t>
            </a:r>
            <a:r>
              <a:rPr lang="da-DK" dirty="0" err="1"/>
              <a:t>vessels</a:t>
            </a:r>
            <a:endParaRPr lang="da-DK" dirty="0"/>
          </a:p>
          <a:p>
            <a:endParaRPr lang="da-DK" dirty="0"/>
          </a:p>
          <a:p>
            <a:r>
              <a:rPr lang="da-DK" dirty="0" err="1"/>
              <a:t>Two</a:t>
            </a:r>
            <a:r>
              <a:rPr lang="da-DK" dirty="0"/>
              <a:t> </a:t>
            </a:r>
            <a:r>
              <a:rPr lang="da-DK" dirty="0" err="1"/>
              <a:t>drum</a:t>
            </a:r>
            <a:r>
              <a:rPr lang="da-DK" dirty="0"/>
              <a:t> </a:t>
            </a:r>
            <a:r>
              <a:rPr lang="da-DK" dirty="0" err="1"/>
              <a:t>setup</a:t>
            </a:r>
            <a:r>
              <a:rPr lang="da-DK" dirty="0"/>
              <a:t> with </a:t>
            </a:r>
            <a:r>
              <a:rPr lang="da-DK" dirty="0" err="1"/>
              <a:t>natural</a:t>
            </a:r>
            <a:r>
              <a:rPr lang="da-DK" dirty="0"/>
              <a:t> </a:t>
            </a:r>
            <a:r>
              <a:rPr lang="da-DK" dirty="0" err="1"/>
              <a:t>circulation</a:t>
            </a:r>
            <a:endParaRPr lang="da-DK" dirty="0"/>
          </a:p>
          <a:p>
            <a:endParaRPr lang="da-DK" dirty="0"/>
          </a:p>
          <a:p>
            <a:r>
              <a:rPr lang="da-DK" dirty="0" err="1"/>
              <a:t>Convectional</a:t>
            </a:r>
            <a:r>
              <a:rPr lang="da-DK" dirty="0"/>
              <a:t> and </a:t>
            </a:r>
            <a:r>
              <a:rPr lang="da-DK" dirty="0" err="1"/>
              <a:t>radiational</a:t>
            </a:r>
            <a:r>
              <a:rPr lang="da-DK" dirty="0"/>
              <a:t> </a:t>
            </a:r>
            <a:r>
              <a:rPr lang="da-DK" dirty="0" err="1"/>
              <a:t>energy</a:t>
            </a:r>
            <a:r>
              <a:rPr lang="da-DK" dirty="0"/>
              <a:t> transfer from top </a:t>
            </a:r>
            <a:r>
              <a:rPr lang="da-DK" dirty="0" err="1"/>
              <a:t>fired</a:t>
            </a:r>
            <a:r>
              <a:rPr lang="da-DK" dirty="0"/>
              <a:t> </a:t>
            </a:r>
            <a:r>
              <a:rPr lang="da-DK" dirty="0" err="1"/>
              <a:t>burner</a:t>
            </a:r>
            <a:endParaRPr lang="da-DK" dirty="0"/>
          </a:p>
        </p:txBody>
      </p:sp>
      <p:sp>
        <p:nvSpPr>
          <p:cNvPr id="3" name="Titel 2">
            <a:extLst>
              <a:ext uri="{FF2B5EF4-FFF2-40B4-BE49-F238E27FC236}">
                <a16:creationId xmlns:a16="http://schemas.microsoft.com/office/drawing/2014/main" id="{3A092398-012B-4318-B25B-5FEDFBF2A7B5}"/>
              </a:ext>
            </a:extLst>
          </p:cNvPr>
          <p:cNvSpPr>
            <a:spLocks noGrp="1"/>
          </p:cNvSpPr>
          <p:nvPr>
            <p:ph type="title"/>
          </p:nvPr>
        </p:nvSpPr>
        <p:spPr/>
        <p:txBody>
          <a:bodyPr/>
          <a:lstStyle/>
          <a:p>
            <a:r>
              <a:rPr lang="da-DK" dirty="0"/>
              <a:t>The OL </a:t>
            </a:r>
            <a:r>
              <a:rPr lang="da-DK" dirty="0" err="1"/>
              <a:t>boiler</a:t>
            </a:r>
            <a:r>
              <a:rPr lang="da-DK" dirty="0"/>
              <a:t> </a:t>
            </a:r>
            <a:r>
              <a:rPr lang="da-DK" dirty="0" err="1"/>
              <a:t>setup</a:t>
            </a:r>
            <a:endParaRPr lang="da-DK" dirty="0"/>
          </a:p>
        </p:txBody>
      </p:sp>
    </p:spTree>
    <p:extLst>
      <p:ext uri="{BB962C8B-B14F-4D97-AF65-F5344CB8AC3E}">
        <p14:creationId xmlns:p14="http://schemas.microsoft.com/office/powerpoint/2010/main" val="7796671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8AD40EEB-395F-4A38-87CD-1B38E3E7EA41}"/>
              </a:ext>
            </a:extLst>
          </p:cNvPr>
          <p:cNvSpPr>
            <a:spLocks noGrp="1"/>
          </p:cNvSpPr>
          <p:nvPr>
            <p:ph idx="1"/>
          </p:nvPr>
        </p:nvSpPr>
        <p:spPr>
          <a:xfrm>
            <a:off x="457200" y="1600205"/>
            <a:ext cx="3848100" cy="4075446"/>
          </a:xfrm>
        </p:spPr>
        <p:txBody>
          <a:bodyPr/>
          <a:lstStyle/>
          <a:p>
            <a:r>
              <a:rPr lang="en-US" dirty="0"/>
              <a:t>The load is set by the outer control loop based on the steam pressure</a:t>
            </a:r>
          </a:p>
          <a:p>
            <a:endParaRPr lang="en-US" dirty="0"/>
          </a:p>
          <a:p>
            <a:r>
              <a:rPr lang="en-US" dirty="0"/>
              <a:t>The air and oil flow reference to inner loops is look-up based on boiler load</a:t>
            </a:r>
          </a:p>
          <a:p>
            <a:endParaRPr lang="en-US" dirty="0"/>
          </a:p>
          <a:p>
            <a:r>
              <a:rPr lang="en-US" dirty="0"/>
              <a:t>Fuel oil are pressure and temperature controlled</a:t>
            </a:r>
          </a:p>
          <a:p>
            <a:endParaRPr lang="en-US" dirty="0"/>
          </a:p>
          <a:p>
            <a:r>
              <a:rPr lang="en-US" dirty="0"/>
              <a:t>Water level control from constant running pump</a:t>
            </a:r>
          </a:p>
        </p:txBody>
      </p:sp>
      <p:sp>
        <p:nvSpPr>
          <p:cNvPr id="3" name="Titel 2">
            <a:extLst>
              <a:ext uri="{FF2B5EF4-FFF2-40B4-BE49-F238E27FC236}">
                <a16:creationId xmlns:a16="http://schemas.microsoft.com/office/drawing/2014/main" id="{CFF808E1-EAC9-4A78-852C-2FE811ACA3E6}"/>
              </a:ext>
            </a:extLst>
          </p:cNvPr>
          <p:cNvSpPr>
            <a:spLocks noGrp="1"/>
          </p:cNvSpPr>
          <p:nvPr>
            <p:ph type="title"/>
          </p:nvPr>
        </p:nvSpPr>
        <p:spPr/>
        <p:txBody>
          <a:bodyPr/>
          <a:lstStyle/>
          <a:p>
            <a:r>
              <a:rPr lang="da-DK" dirty="0"/>
              <a:t>Control loops in the OL </a:t>
            </a:r>
            <a:r>
              <a:rPr lang="da-DK" dirty="0" err="1"/>
              <a:t>boiler</a:t>
            </a:r>
            <a:endParaRPr lang="da-DK" dirty="0"/>
          </a:p>
        </p:txBody>
      </p:sp>
      <p:pic>
        <p:nvPicPr>
          <p:cNvPr id="5" name="Billede 4">
            <a:extLst>
              <a:ext uri="{FF2B5EF4-FFF2-40B4-BE49-F238E27FC236}">
                <a16:creationId xmlns:a16="http://schemas.microsoft.com/office/drawing/2014/main" id="{1927E3C6-1A32-4C9C-B7CD-655ED49EF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4339" y="1719402"/>
            <a:ext cx="4899661" cy="3956249"/>
          </a:xfrm>
          <a:prstGeom prst="rect">
            <a:avLst/>
          </a:prstGeom>
        </p:spPr>
      </p:pic>
      <p:sp>
        <p:nvSpPr>
          <p:cNvPr id="6" name="Rektangel 5">
            <a:extLst>
              <a:ext uri="{FF2B5EF4-FFF2-40B4-BE49-F238E27FC236}">
                <a16:creationId xmlns:a16="http://schemas.microsoft.com/office/drawing/2014/main" id="{0EAB89A8-823B-47EF-BFCA-ABF07DECE744}"/>
              </a:ext>
            </a:extLst>
          </p:cNvPr>
          <p:cNvSpPr/>
          <p:nvPr/>
        </p:nvSpPr>
        <p:spPr>
          <a:xfrm>
            <a:off x="6537484" y="2924174"/>
            <a:ext cx="968216" cy="33099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a-DK"/>
          </a:p>
        </p:txBody>
      </p:sp>
    </p:spTree>
    <p:extLst>
      <p:ext uri="{BB962C8B-B14F-4D97-AF65-F5344CB8AC3E}">
        <p14:creationId xmlns:p14="http://schemas.microsoft.com/office/powerpoint/2010/main" val="3727434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6" end="6"/>
                                            </p:txEl>
                                          </p:spTgt>
                                        </p:tgtEl>
                                        <p:attrNameLst>
                                          <p:attrName>style.visibility</p:attrName>
                                        </p:attrNameLst>
                                      </p:cBhvr>
                                      <p:to>
                                        <p:strVal val="visible"/>
                                      </p:to>
                                    </p:set>
                                    <p:animEffect transition="in" filter="fade">
                                      <p:cBhvr>
                                        <p:cTn id="2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lede 3">
            <a:extLst>
              <a:ext uri="{FF2B5EF4-FFF2-40B4-BE49-F238E27FC236}">
                <a16:creationId xmlns:a16="http://schemas.microsoft.com/office/drawing/2014/main" id="{DE5C8BA4-B989-4026-A304-91C8D7AC6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0641" y="1440497"/>
            <a:ext cx="3259908" cy="4992890"/>
          </a:xfrm>
          <a:prstGeom prst="rect">
            <a:avLst/>
          </a:prstGeom>
        </p:spPr>
      </p:pic>
      <p:sp>
        <p:nvSpPr>
          <p:cNvPr id="2" name="Pladsholder til indhold 1">
            <a:extLst>
              <a:ext uri="{FF2B5EF4-FFF2-40B4-BE49-F238E27FC236}">
                <a16:creationId xmlns:a16="http://schemas.microsoft.com/office/drawing/2014/main" id="{5885F5F2-9136-4F48-B7A4-F55CE1B7FDE4}"/>
              </a:ext>
            </a:extLst>
          </p:cNvPr>
          <p:cNvSpPr>
            <a:spLocks noGrp="1"/>
          </p:cNvSpPr>
          <p:nvPr>
            <p:ph idx="1"/>
          </p:nvPr>
        </p:nvSpPr>
        <p:spPr/>
        <p:txBody>
          <a:bodyPr/>
          <a:lstStyle/>
          <a:p>
            <a:r>
              <a:rPr lang="da-DK" dirty="0" err="1"/>
              <a:t>Leaks</a:t>
            </a:r>
            <a:r>
              <a:rPr lang="da-DK" dirty="0"/>
              <a:t> in </a:t>
            </a:r>
            <a:r>
              <a:rPr lang="da-DK" dirty="0" err="1"/>
              <a:t>pressure</a:t>
            </a:r>
            <a:r>
              <a:rPr lang="da-DK" dirty="0"/>
              <a:t> part</a:t>
            </a:r>
          </a:p>
          <a:p>
            <a:pPr lvl="1"/>
            <a:r>
              <a:rPr lang="da-DK" dirty="0"/>
              <a:t>Bad </a:t>
            </a:r>
            <a:r>
              <a:rPr lang="da-DK" dirty="0" err="1"/>
              <a:t>water</a:t>
            </a:r>
            <a:r>
              <a:rPr lang="da-DK" dirty="0"/>
              <a:t> </a:t>
            </a:r>
            <a:r>
              <a:rPr lang="da-DK" dirty="0" err="1"/>
              <a:t>quality</a:t>
            </a:r>
            <a:endParaRPr lang="da-DK" dirty="0"/>
          </a:p>
          <a:p>
            <a:pPr lvl="1"/>
            <a:r>
              <a:rPr lang="da-DK" dirty="0"/>
              <a:t>Rain in </a:t>
            </a:r>
            <a:r>
              <a:rPr lang="da-DK" dirty="0" err="1"/>
              <a:t>funnel</a:t>
            </a:r>
            <a:endParaRPr lang="da-DK" dirty="0"/>
          </a:p>
          <a:p>
            <a:pPr lvl="1"/>
            <a:r>
              <a:rPr lang="da-DK" dirty="0" err="1"/>
              <a:t>Incorrect</a:t>
            </a:r>
            <a:r>
              <a:rPr lang="da-DK" dirty="0"/>
              <a:t> </a:t>
            </a:r>
            <a:r>
              <a:rPr lang="da-DK" dirty="0" err="1"/>
              <a:t>flame</a:t>
            </a:r>
            <a:r>
              <a:rPr lang="da-DK" dirty="0"/>
              <a:t> </a:t>
            </a:r>
            <a:r>
              <a:rPr lang="da-DK" dirty="0" err="1"/>
              <a:t>adjustment</a:t>
            </a:r>
            <a:endParaRPr lang="da-DK" dirty="0"/>
          </a:p>
          <a:p>
            <a:pPr lvl="1"/>
            <a:r>
              <a:rPr lang="da-DK" dirty="0" err="1"/>
              <a:t>Burned</a:t>
            </a:r>
            <a:r>
              <a:rPr lang="da-DK" dirty="0"/>
              <a:t> </a:t>
            </a:r>
            <a:r>
              <a:rPr lang="da-DK" dirty="0" err="1"/>
              <a:t>away</a:t>
            </a:r>
            <a:r>
              <a:rPr lang="da-DK" dirty="0"/>
              <a:t> </a:t>
            </a:r>
            <a:r>
              <a:rPr lang="da-DK" dirty="0" err="1"/>
              <a:t>refractory</a:t>
            </a:r>
            <a:r>
              <a:rPr lang="da-DK" dirty="0"/>
              <a:t> </a:t>
            </a:r>
            <a:r>
              <a:rPr lang="da-DK" dirty="0" err="1"/>
              <a:t>layer</a:t>
            </a:r>
            <a:endParaRPr lang="da-DK" dirty="0"/>
          </a:p>
          <a:p>
            <a:pPr lvl="1"/>
            <a:endParaRPr lang="da-DK" dirty="0"/>
          </a:p>
          <a:p>
            <a:pPr lvl="1"/>
            <a:r>
              <a:rPr lang="da-DK" dirty="0" err="1"/>
              <a:t>Combustion</a:t>
            </a:r>
            <a:r>
              <a:rPr lang="da-DK" dirty="0"/>
              <a:t> or </a:t>
            </a:r>
            <a:r>
              <a:rPr lang="da-DK" dirty="0" err="1"/>
              <a:t>steam</a:t>
            </a:r>
            <a:r>
              <a:rPr lang="da-DK" dirty="0"/>
              <a:t> </a:t>
            </a:r>
            <a:r>
              <a:rPr lang="da-DK" dirty="0" err="1"/>
              <a:t>pressure</a:t>
            </a:r>
            <a:r>
              <a:rPr lang="da-DK" dirty="0"/>
              <a:t> problems</a:t>
            </a:r>
          </a:p>
          <a:p>
            <a:endParaRPr lang="da-DK" dirty="0"/>
          </a:p>
        </p:txBody>
      </p:sp>
      <p:pic>
        <p:nvPicPr>
          <p:cNvPr id="9" name="Billede 8">
            <a:extLst>
              <a:ext uri="{FF2B5EF4-FFF2-40B4-BE49-F238E27FC236}">
                <a16:creationId xmlns:a16="http://schemas.microsoft.com/office/drawing/2014/main" id="{3B5CA8DD-7B6D-4AB1-A3A8-CF71077B0575}"/>
              </a:ext>
            </a:extLst>
          </p:cNvPr>
          <p:cNvPicPr>
            <a:picLocks noChangeAspect="1"/>
          </p:cNvPicPr>
          <p:nvPr/>
        </p:nvPicPr>
        <p:blipFill rotWithShape="1">
          <a:blip r:embed="rId3"/>
          <a:srcRect l="57665" t="32485" r="16448" b="24129"/>
          <a:stretch/>
        </p:blipFill>
        <p:spPr>
          <a:xfrm>
            <a:off x="4495800" y="2073536"/>
            <a:ext cx="4332720" cy="2450672"/>
          </a:xfrm>
          <a:prstGeom prst="rect">
            <a:avLst/>
          </a:prstGeom>
        </p:spPr>
      </p:pic>
      <p:sp>
        <p:nvSpPr>
          <p:cNvPr id="3" name="Titel 2">
            <a:extLst>
              <a:ext uri="{FF2B5EF4-FFF2-40B4-BE49-F238E27FC236}">
                <a16:creationId xmlns:a16="http://schemas.microsoft.com/office/drawing/2014/main" id="{6451A5E1-573B-4C07-AD50-F24A57EA4FC1}"/>
              </a:ext>
            </a:extLst>
          </p:cNvPr>
          <p:cNvSpPr>
            <a:spLocks noGrp="1"/>
          </p:cNvSpPr>
          <p:nvPr>
            <p:ph type="title"/>
          </p:nvPr>
        </p:nvSpPr>
        <p:spPr/>
        <p:txBody>
          <a:bodyPr/>
          <a:lstStyle/>
          <a:p>
            <a:r>
              <a:rPr lang="da-DK" dirty="0" err="1"/>
              <a:t>Typical</a:t>
            </a:r>
            <a:r>
              <a:rPr lang="da-DK" dirty="0"/>
              <a:t> </a:t>
            </a:r>
            <a:r>
              <a:rPr lang="da-DK" dirty="0" err="1"/>
              <a:t>faults</a:t>
            </a:r>
            <a:r>
              <a:rPr lang="da-DK" dirty="0"/>
              <a:t> in the OL </a:t>
            </a:r>
            <a:r>
              <a:rPr lang="da-DK" dirty="0" err="1"/>
              <a:t>boiler</a:t>
            </a:r>
            <a:endParaRPr lang="da-DK" dirty="0"/>
          </a:p>
        </p:txBody>
      </p:sp>
      <p:sp>
        <p:nvSpPr>
          <p:cNvPr id="5" name="Pladsholder til indhold 1">
            <a:extLst>
              <a:ext uri="{FF2B5EF4-FFF2-40B4-BE49-F238E27FC236}">
                <a16:creationId xmlns:a16="http://schemas.microsoft.com/office/drawing/2014/main" id="{C8CDE00C-6985-4378-9CFB-9B60CF1A8F1B}"/>
              </a:ext>
            </a:extLst>
          </p:cNvPr>
          <p:cNvSpPr txBox="1">
            <a:spLocks/>
          </p:cNvSpPr>
          <p:nvPr/>
        </p:nvSpPr>
        <p:spPr>
          <a:xfrm>
            <a:off x="457200" y="1417637"/>
            <a:ext cx="8229600" cy="4075446"/>
          </a:xfrm>
          <a:prstGeom prst="rect">
            <a:avLst/>
          </a:prstGeom>
        </p:spPr>
        <p:txBody>
          <a:bodyPr vert="horz" lIns="91440" tIns="45720" rIns="91440" bIns="45720" rtlCol="0">
            <a:normAutofit/>
          </a:bodyPr>
          <a:lstStyle>
            <a:lvl1pPr marL="257165" indent="-257165" algn="l" defTabSz="685773" rtl="0" eaLnBrk="1" latinLnBrk="0" hangingPunct="1">
              <a:spcBef>
                <a:spcPct val="20000"/>
              </a:spcBef>
              <a:buFont typeface="Arial" pitchFamily="34" charset="0"/>
              <a:buChar char="•"/>
              <a:defRPr sz="1500" kern="1200">
                <a:solidFill>
                  <a:srgbClr val="211A52"/>
                </a:solidFill>
                <a:latin typeface="+mn-lt"/>
                <a:ea typeface="+mn-ea"/>
                <a:cs typeface="+mn-cs"/>
              </a:defRPr>
            </a:lvl1pPr>
            <a:lvl2pPr marL="557190" indent="-214304"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2pPr>
            <a:lvl3pPr marL="857216"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3pPr>
            <a:lvl4pPr marL="1200102"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4pPr>
            <a:lvl5pPr marL="1542988"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5pPr>
            <a:lvl6pPr marL="1885874"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3"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da-DK" dirty="0"/>
          </a:p>
          <a:p>
            <a:endParaRPr lang="da-DK" dirty="0"/>
          </a:p>
          <a:p>
            <a:r>
              <a:rPr lang="da-DK" dirty="0"/>
              <a:t>Isolating </a:t>
            </a:r>
            <a:r>
              <a:rPr lang="da-DK" dirty="0" err="1"/>
              <a:t>oil</a:t>
            </a:r>
            <a:r>
              <a:rPr lang="da-DK" dirty="0"/>
              <a:t> </a:t>
            </a:r>
            <a:r>
              <a:rPr lang="da-DK" dirty="0" err="1"/>
              <a:t>layer</a:t>
            </a:r>
            <a:endParaRPr lang="da-DK" dirty="0"/>
          </a:p>
          <a:p>
            <a:pPr lvl="1"/>
            <a:r>
              <a:rPr lang="da-DK" dirty="0" err="1"/>
              <a:t>Decreased</a:t>
            </a:r>
            <a:r>
              <a:rPr lang="da-DK" dirty="0"/>
              <a:t> </a:t>
            </a:r>
            <a:r>
              <a:rPr lang="da-DK" dirty="0" err="1"/>
              <a:t>convection</a:t>
            </a:r>
            <a:endParaRPr lang="da-DK" dirty="0"/>
          </a:p>
          <a:p>
            <a:pPr lvl="1"/>
            <a:r>
              <a:rPr lang="da-DK" dirty="0"/>
              <a:t>Red-hot metal</a:t>
            </a:r>
          </a:p>
          <a:p>
            <a:pPr lvl="1"/>
            <a:r>
              <a:rPr lang="da-DK" dirty="0"/>
              <a:t>Deformation </a:t>
            </a:r>
          </a:p>
          <a:p>
            <a:pPr lvl="1"/>
            <a:r>
              <a:rPr lang="da-DK" dirty="0" err="1"/>
              <a:t>Weakning</a:t>
            </a:r>
            <a:r>
              <a:rPr lang="da-DK" dirty="0"/>
              <a:t> of </a:t>
            </a:r>
            <a:r>
              <a:rPr lang="da-DK" dirty="0" err="1"/>
              <a:t>structure</a:t>
            </a:r>
            <a:endParaRPr lang="da-DK" dirty="0"/>
          </a:p>
        </p:txBody>
      </p:sp>
      <p:sp>
        <p:nvSpPr>
          <p:cNvPr id="6" name="Pladsholder til indhold 1">
            <a:extLst>
              <a:ext uri="{FF2B5EF4-FFF2-40B4-BE49-F238E27FC236}">
                <a16:creationId xmlns:a16="http://schemas.microsoft.com/office/drawing/2014/main" id="{2EC6E4EA-B38F-480C-9B08-F6848EFD5B43}"/>
              </a:ext>
            </a:extLst>
          </p:cNvPr>
          <p:cNvSpPr txBox="1">
            <a:spLocks/>
          </p:cNvSpPr>
          <p:nvPr/>
        </p:nvSpPr>
        <p:spPr>
          <a:xfrm>
            <a:off x="457200" y="1235069"/>
            <a:ext cx="8229600" cy="4075446"/>
          </a:xfrm>
          <a:prstGeom prst="rect">
            <a:avLst/>
          </a:prstGeom>
        </p:spPr>
        <p:txBody>
          <a:bodyPr vert="horz" lIns="91440" tIns="45720" rIns="91440" bIns="45720" rtlCol="0">
            <a:normAutofit/>
          </a:bodyPr>
          <a:lstStyle>
            <a:lvl1pPr marL="257165" indent="-257165" algn="l" defTabSz="685773" rtl="0" eaLnBrk="1" latinLnBrk="0" hangingPunct="1">
              <a:spcBef>
                <a:spcPct val="20000"/>
              </a:spcBef>
              <a:buFont typeface="Arial" pitchFamily="34" charset="0"/>
              <a:buChar char="•"/>
              <a:defRPr sz="1500" kern="1200">
                <a:solidFill>
                  <a:srgbClr val="211A52"/>
                </a:solidFill>
                <a:latin typeface="+mn-lt"/>
                <a:ea typeface="+mn-ea"/>
                <a:cs typeface="+mn-cs"/>
              </a:defRPr>
            </a:lvl1pPr>
            <a:lvl2pPr marL="557190" indent="-214304"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2pPr>
            <a:lvl3pPr marL="857216"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3pPr>
            <a:lvl4pPr marL="1200102"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4pPr>
            <a:lvl5pPr marL="1542988"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5pPr>
            <a:lvl6pPr marL="1885874"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3"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da-DK" dirty="0"/>
          </a:p>
          <a:p>
            <a:endParaRPr lang="da-DK" dirty="0"/>
          </a:p>
          <a:p>
            <a:endParaRPr lang="da-DK" dirty="0"/>
          </a:p>
          <a:p>
            <a:endParaRPr lang="da-DK" dirty="0"/>
          </a:p>
          <a:p>
            <a:r>
              <a:rPr lang="da-DK" dirty="0" err="1"/>
              <a:t>Soot</a:t>
            </a:r>
            <a:r>
              <a:rPr lang="da-DK" dirty="0"/>
              <a:t> </a:t>
            </a:r>
            <a:r>
              <a:rPr lang="da-DK" dirty="0" err="1"/>
              <a:t>build</a:t>
            </a:r>
            <a:r>
              <a:rPr lang="da-DK" dirty="0"/>
              <a:t> up</a:t>
            </a:r>
          </a:p>
          <a:p>
            <a:pPr lvl="1"/>
            <a:r>
              <a:rPr lang="da-DK" dirty="0" err="1"/>
              <a:t>Descreased</a:t>
            </a:r>
            <a:r>
              <a:rPr lang="da-DK" dirty="0"/>
              <a:t> </a:t>
            </a:r>
            <a:r>
              <a:rPr lang="da-DK" dirty="0" err="1"/>
              <a:t>convection</a:t>
            </a:r>
            <a:endParaRPr lang="da-DK" dirty="0"/>
          </a:p>
          <a:p>
            <a:pPr lvl="1"/>
            <a:r>
              <a:rPr lang="da-DK" dirty="0"/>
              <a:t>Can </a:t>
            </a:r>
            <a:r>
              <a:rPr lang="da-DK" dirty="0" err="1"/>
              <a:t>block</a:t>
            </a:r>
            <a:r>
              <a:rPr lang="da-DK" dirty="0"/>
              <a:t> up </a:t>
            </a:r>
            <a:r>
              <a:rPr lang="da-DK" dirty="0" err="1"/>
              <a:t>causing</a:t>
            </a:r>
            <a:r>
              <a:rPr lang="da-DK" dirty="0"/>
              <a:t> </a:t>
            </a:r>
            <a:r>
              <a:rPr lang="da-DK" dirty="0" err="1"/>
              <a:t>combustion</a:t>
            </a:r>
            <a:r>
              <a:rPr lang="da-DK" dirty="0"/>
              <a:t> problems</a:t>
            </a:r>
          </a:p>
        </p:txBody>
      </p:sp>
      <p:sp>
        <p:nvSpPr>
          <p:cNvPr id="7" name="Pladsholder til indhold 1">
            <a:extLst>
              <a:ext uri="{FF2B5EF4-FFF2-40B4-BE49-F238E27FC236}">
                <a16:creationId xmlns:a16="http://schemas.microsoft.com/office/drawing/2014/main" id="{2FAE8FA0-A07B-4676-9E8A-956521AEB2BD}"/>
              </a:ext>
            </a:extLst>
          </p:cNvPr>
          <p:cNvSpPr txBox="1">
            <a:spLocks/>
          </p:cNvSpPr>
          <p:nvPr/>
        </p:nvSpPr>
        <p:spPr>
          <a:xfrm>
            <a:off x="457200" y="1051599"/>
            <a:ext cx="8229600" cy="4075446"/>
          </a:xfrm>
          <a:prstGeom prst="rect">
            <a:avLst/>
          </a:prstGeom>
        </p:spPr>
        <p:txBody>
          <a:bodyPr vert="horz" lIns="91440" tIns="45720" rIns="91440" bIns="45720" rtlCol="0">
            <a:normAutofit/>
          </a:bodyPr>
          <a:lstStyle>
            <a:lvl1pPr marL="257165" indent="-257165" algn="l" defTabSz="685773" rtl="0" eaLnBrk="1" latinLnBrk="0" hangingPunct="1">
              <a:spcBef>
                <a:spcPct val="20000"/>
              </a:spcBef>
              <a:buFont typeface="Arial" pitchFamily="34" charset="0"/>
              <a:buChar char="•"/>
              <a:defRPr sz="1500" kern="1200">
                <a:solidFill>
                  <a:srgbClr val="211A52"/>
                </a:solidFill>
                <a:latin typeface="+mn-lt"/>
                <a:ea typeface="+mn-ea"/>
                <a:cs typeface="+mn-cs"/>
              </a:defRPr>
            </a:lvl1pPr>
            <a:lvl2pPr marL="557190" indent="-214304"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2pPr>
            <a:lvl3pPr marL="857216"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3pPr>
            <a:lvl4pPr marL="1200102"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4pPr>
            <a:lvl5pPr marL="1542988"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5pPr>
            <a:lvl6pPr marL="1885874"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3"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da-DK" dirty="0"/>
          </a:p>
          <a:p>
            <a:endParaRPr lang="da-DK" dirty="0"/>
          </a:p>
          <a:p>
            <a:endParaRPr lang="da-DK" dirty="0"/>
          </a:p>
          <a:p>
            <a:endParaRPr lang="da-DK" dirty="0"/>
          </a:p>
          <a:p>
            <a:endParaRPr lang="da-DK" dirty="0"/>
          </a:p>
          <a:p>
            <a:endParaRPr lang="da-DK" dirty="0"/>
          </a:p>
          <a:p>
            <a:r>
              <a:rPr lang="da-DK" dirty="0" err="1"/>
              <a:t>Faulty</a:t>
            </a:r>
            <a:r>
              <a:rPr lang="da-DK" dirty="0"/>
              <a:t> </a:t>
            </a:r>
            <a:r>
              <a:rPr lang="da-DK" dirty="0" err="1"/>
              <a:t>oil</a:t>
            </a:r>
            <a:r>
              <a:rPr lang="da-DK" dirty="0"/>
              <a:t> flow and air flow sensor</a:t>
            </a:r>
          </a:p>
          <a:p>
            <a:pPr lvl="1"/>
            <a:r>
              <a:rPr lang="da-DK" dirty="0" err="1"/>
              <a:t>Wrong</a:t>
            </a:r>
            <a:r>
              <a:rPr lang="da-DK" dirty="0"/>
              <a:t> AFR</a:t>
            </a:r>
          </a:p>
          <a:p>
            <a:pPr lvl="1"/>
            <a:r>
              <a:rPr lang="da-DK" dirty="0" err="1"/>
              <a:t>Combustion</a:t>
            </a:r>
            <a:r>
              <a:rPr lang="da-DK" dirty="0"/>
              <a:t> problems</a:t>
            </a:r>
          </a:p>
        </p:txBody>
      </p:sp>
      <p:sp>
        <p:nvSpPr>
          <p:cNvPr id="8" name="Pladsholder til indhold 1">
            <a:extLst>
              <a:ext uri="{FF2B5EF4-FFF2-40B4-BE49-F238E27FC236}">
                <a16:creationId xmlns:a16="http://schemas.microsoft.com/office/drawing/2014/main" id="{42765C09-4F83-455D-ABCE-EC4B01FCC13C}"/>
              </a:ext>
            </a:extLst>
          </p:cNvPr>
          <p:cNvSpPr txBox="1">
            <a:spLocks/>
          </p:cNvSpPr>
          <p:nvPr/>
        </p:nvSpPr>
        <p:spPr>
          <a:xfrm>
            <a:off x="457200" y="893862"/>
            <a:ext cx="8229600" cy="4075446"/>
          </a:xfrm>
          <a:prstGeom prst="rect">
            <a:avLst/>
          </a:prstGeom>
        </p:spPr>
        <p:txBody>
          <a:bodyPr vert="horz" lIns="91440" tIns="45720" rIns="91440" bIns="45720" rtlCol="0">
            <a:normAutofit/>
          </a:bodyPr>
          <a:lstStyle>
            <a:lvl1pPr marL="257165" indent="-257165" algn="l" defTabSz="685773" rtl="0" eaLnBrk="1" latinLnBrk="0" hangingPunct="1">
              <a:spcBef>
                <a:spcPct val="20000"/>
              </a:spcBef>
              <a:buFont typeface="Arial" pitchFamily="34" charset="0"/>
              <a:buChar char="•"/>
              <a:defRPr sz="1500" kern="1200">
                <a:solidFill>
                  <a:srgbClr val="211A52"/>
                </a:solidFill>
                <a:latin typeface="+mn-lt"/>
                <a:ea typeface="+mn-ea"/>
                <a:cs typeface="+mn-cs"/>
              </a:defRPr>
            </a:lvl1pPr>
            <a:lvl2pPr marL="557190" indent="-214304"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2pPr>
            <a:lvl3pPr marL="857216"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3pPr>
            <a:lvl4pPr marL="1200102"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4pPr>
            <a:lvl5pPr marL="1542988"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5pPr>
            <a:lvl6pPr marL="1885874"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3"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I/P converter faults</a:t>
            </a:r>
          </a:p>
          <a:p>
            <a:pPr lvl="1"/>
            <a:r>
              <a:rPr lang="en-US" dirty="0"/>
              <a:t>Air flow actuator</a:t>
            </a:r>
          </a:p>
          <a:p>
            <a:pPr lvl="1"/>
            <a:r>
              <a:rPr lang="en-US" dirty="0"/>
              <a:t>Oil flow actuator</a:t>
            </a:r>
          </a:p>
          <a:p>
            <a:pPr lvl="1"/>
            <a:r>
              <a:rPr lang="en-US" dirty="0"/>
              <a:t>Feed water actuator</a:t>
            </a:r>
          </a:p>
        </p:txBody>
      </p:sp>
    </p:spTree>
    <p:extLst>
      <p:ext uri="{BB962C8B-B14F-4D97-AF65-F5344CB8AC3E}">
        <p14:creationId xmlns:p14="http://schemas.microsoft.com/office/powerpoint/2010/main" val="3630874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500"/>
                                        <p:tgtEl>
                                          <p:spTgt spid="5">
                                            <p:txEl>
                                              <p:pRg st="4" end="4"/>
                                            </p:txEl>
                                          </p:spTgt>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 presetClass="exit" presetSubtype="0" fill="hold" nodeType="withEffect">
                                  <p:stCondLst>
                                    <p:cond delay="0"/>
                                  </p:stCondLst>
                                  <p:childTnLst>
                                    <p:set>
                                      <p:cBhvr>
                                        <p:cTn id="42" dur="1" fill="hold">
                                          <p:stCondLst>
                                            <p:cond delay="0"/>
                                          </p:stCondLst>
                                        </p:cTn>
                                        <p:tgtEl>
                                          <p:spTgt spid="5">
                                            <p:txEl>
                                              <p:pRg st="3" end="3"/>
                                            </p:txEl>
                                          </p:spTgt>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5">
                                            <p:txEl>
                                              <p:pRg st="4" end="4"/>
                                            </p:txEl>
                                          </p:spTgt>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5">
                                            <p:txEl>
                                              <p:pRg st="5" end="5"/>
                                            </p:txEl>
                                          </p:spTgt>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5">
                                            <p:txEl>
                                              <p:pRg st="6" end="6"/>
                                            </p:txEl>
                                          </p:spTgt>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6">
                                            <p:txEl>
                                              <p:pRg st="4" end="4"/>
                                            </p:txEl>
                                          </p:spTgt>
                                        </p:tgtEl>
                                        <p:attrNameLst>
                                          <p:attrName>style.visibility</p:attrName>
                                        </p:attrNameLst>
                                      </p:cBhvr>
                                      <p:to>
                                        <p:strVal val="visible"/>
                                      </p:to>
                                    </p:set>
                                    <p:animEffect transition="in" filter="fade">
                                      <p:cBhvr>
                                        <p:cTn id="51" dur="500"/>
                                        <p:tgtEl>
                                          <p:spTgt spid="6">
                                            <p:txEl>
                                              <p:pRg st="4" end="4"/>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6">
                                            <p:txEl>
                                              <p:pRg st="5" end="5"/>
                                            </p:txEl>
                                          </p:spTgt>
                                        </p:tgtEl>
                                        <p:attrNameLst>
                                          <p:attrName>style.visibility</p:attrName>
                                        </p:attrNameLst>
                                      </p:cBhvr>
                                      <p:to>
                                        <p:strVal val="visible"/>
                                      </p:to>
                                    </p:set>
                                    <p:animEffect transition="in" filter="fade">
                                      <p:cBhvr>
                                        <p:cTn id="54" dur="500"/>
                                        <p:tgtEl>
                                          <p:spTgt spid="6">
                                            <p:txEl>
                                              <p:pRg st="5" end="5"/>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6">
                                            <p:txEl>
                                              <p:pRg st="6" end="6"/>
                                            </p:txEl>
                                          </p:spTgt>
                                        </p:tgtEl>
                                        <p:attrNameLst>
                                          <p:attrName>style.visibility</p:attrName>
                                        </p:attrNameLst>
                                      </p:cBhvr>
                                      <p:to>
                                        <p:strVal val="visible"/>
                                      </p:to>
                                    </p:set>
                                    <p:animEffect transition="in" filter="fade">
                                      <p:cBhvr>
                                        <p:cTn id="57" dur="500"/>
                                        <p:tgtEl>
                                          <p:spTgt spid="6">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
                                            <p:txEl>
                                              <p:pRg st="6" end="6"/>
                                            </p:txEl>
                                          </p:spTgt>
                                        </p:tgtEl>
                                        <p:attrNameLst>
                                          <p:attrName>style.visibility</p:attrName>
                                        </p:attrNameLst>
                                      </p:cBhvr>
                                      <p:to>
                                        <p:strVal val="visible"/>
                                      </p:to>
                                    </p:set>
                                    <p:animEffect transition="in" filter="fade">
                                      <p:cBhvr>
                                        <p:cTn id="62" dur="500"/>
                                        <p:tgtEl>
                                          <p:spTgt spid="7">
                                            <p:txEl>
                                              <p:pRg st="6" end="6"/>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7">
                                            <p:txEl>
                                              <p:pRg st="7" end="7"/>
                                            </p:txEl>
                                          </p:spTgt>
                                        </p:tgtEl>
                                        <p:attrNameLst>
                                          <p:attrName>style.visibility</p:attrName>
                                        </p:attrNameLst>
                                      </p:cBhvr>
                                      <p:to>
                                        <p:strVal val="visible"/>
                                      </p:to>
                                    </p:set>
                                    <p:animEffect transition="in" filter="fade">
                                      <p:cBhvr>
                                        <p:cTn id="65" dur="500"/>
                                        <p:tgtEl>
                                          <p:spTgt spid="7">
                                            <p:txEl>
                                              <p:pRg st="7" end="7"/>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7">
                                            <p:txEl>
                                              <p:pRg st="8" end="8"/>
                                            </p:txEl>
                                          </p:spTgt>
                                        </p:tgtEl>
                                        <p:attrNameLst>
                                          <p:attrName>style.visibility</p:attrName>
                                        </p:attrNameLst>
                                      </p:cBhvr>
                                      <p:to>
                                        <p:strVal val="visible"/>
                                      </p:to>
                                    </p:set>
                                    <p:animEffect transition="in" filter="fade">
                                      <p:cBhvr>
                                        <p:cTn id="68" dur="500"/>
                                        <p:tgtEl>
                                          <p:spTgt spid="7">
                                            <p:txEl>
                                              <p:pRg st="8" end="8"/>
                                            </p:txEl>
                                          </p:spTgt>
                                        </p:tgtEl>
                                      </p:cBhvr>
                                    </p:animEffect>
                                  </p:childTnLst>
                                </p:cTn>
                              </p:par>
                              <p:par>
                                <p:cTn id="69" presetID="1" presetClass="exit" presetSubtype="0" fill="hold" nodeType="withEffect">
                                  <p:stCondLst>
                                    <p:cond delay="0"/>
                                  </p:stCondLst>
                                  <p:childTnLst>
                                    <p:set>
                                      <p:cBhvr>
                                        <p:cTn id="70" dur="1" fill="hold">
                                          <p:stCondLst>
                                            <p:cond delay="0"/>
                                          </p:stCondLst>
                                        </p:cTn>
                                        <p:tgtEl>
                                          <p:spTgt spid="6">
                                            <p:txEl>
                                              <p:pRg st="5" end="5"/>
                                            </p:txEl>
                                          </p:spTgt>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6">
                                            <p:txEl>
                                              <p:pRg st="6" end="6"/>
                                            </p:txEl>
                                          </p:spTgt>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
                                            <p:txEl>
                                              <p:pRg st="8" end="8"/>
                                            </p:txEl>
                                          </p:spTgt>
                                        </p:tgtEl>
                                        <p:attrNameLst>
                                          <p:attrName>style.visibility</p:attrName>
                                        </p:attrNameLst>
                                      </p:cBhvr>
                                      <p:to>
                                        <p:strVal val="visible"/>
                                      </p:to>
                                    </p:set>
                                    <p:animEffect transition="in" filter="fade">
                                      <p:cBhvr>
                                        <p:cTn id="77" dur="500"/>
                                        <p:tgtEl>
                                          <p:spTgt spid="8">
                                            <p:txEl>
                                              <p:pRg st="8" end="8"/>
                                            </p:txEl>
                                          </p:spTgt>
                                        </p:tgtEl>
                                      </p:cBhvr>
                                    </p:animEffect>
                                  </p:childTnLst>
                                </p:cTn>
                              </p:par>
                              <p:par>
                                <p:cTn id="78" presetID="10" presetClass="entr" presetSubtype="0" fill="hold" nodeType="withEffect">
                                  <p:stCondLst>
                                    <p:cond delay="0"/>
                                  </p:stCondLst>
                                  <p:childTnLst>
                                    <p:set>
                                      <p:cBhvr>
                                        <p:cTn id="79" dur="1" fill="hold">
                                          <p:stCondLst>
                                            <p:cond delay="0"/>
                                          </p:stCondLst>
                                        </p:cTn>
                                        <p:tgtEl>
                                          <p:spTgt spid="8">
                                            <p:txEl>
                                              <p:pRg st="9" end="9"/>
                                            </p:txEl>
                                          </p:spTgt>
                                        </p:tgtEl>
                                        <p:attrNameLst>
                                          <p:attrName>style.visibility</p:attrName>
                                        </p:attrNameLst>
                                      </p:cBhvr>
                                      <p:to>
                                        <p:strVal val="visible"/>
                                      </p:to>
                                    </p:set>
                                    <p:animEffect transition="in" filter="fade">
                                      <p:cBhvr>
                                        <p:cTn id="80" dur="500"/>
                                        <p:tgtEl>
                                          <p:spTgt spid="8">
                                            <p:txEl>
                                              <p:pRg st="9" end="9"/>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8">
                                            <p:txEl>
                                              <p:pRg st="10" end="10"/>
                                            </p:txEl>
                                          </p:spTgt>
                                        </p:tgtEl>
                                        <p:attrNameLst>
                                          <p:attrName>style.visibility</p:attrName>
                                        </p:attrNameLst>
                                      </p:cBhvr>
                                      <p:to>
                                        <p:strVal val="visible"/>
                                      </p:to>
                                    </p:set>
                                    <p:animEffect transition="in" filter="fade">
                                      <p:cBhvr>
                                        <p:cTn id="83" dur="500"/>
                                        <p:tgtEl>
                                          <p:spTgt spid="8">
                                            <p:txEl>
                                              <p:pRg st="10" end="10"/>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8">
                                            <p:txEl>
                                              <p:pRg st="11" end="11"/>
                                            </p:txEl>
                                          </p:spTgt>
                                        </p:tgtEl>
                                        <p:attrNameLst>
                                          <p:attrName>style.visibility</p:attrName>
                                        </p:attrNameLst>
                                      </p:cBhvr>
                                      <p:to>
                                        <p:strVal val="visible"/>
                                      </p:to>
                                    </p:set>
                                    <p:animEffect transition="in" filter="fade">
                                      <p:cBhvr>
                                        <p:cTn id="86" dur="500"/>
                                        <p:tgtEl>
                                          <p:spTgt spid="8">
                                            <p:txEl>
                                              <p:pRg st="11" end="11"/>
                                            </p:txEl>
                                          </p:spTgt>
                                        </p:tgtEl>
                                      </p:cBhvr>
                                    </p:animEffect>
                                  </p:childTnLst>
                                </p:cTn>
                              </p:par>
                              <p:par>
                                <p:cTn id="87" presetID="1" presetClass="exit" presetSubtype="0" fill="hold" nodeType="withEffect">
                                  <p:stCondLst>
                                    <p:cond delay="0"/>
                                  </p:stCondLst>
                                  <p:childTnLst>
                                    <p:set>
                                      <p:cBhvr>
                                        <p:cTn id="88" dur="1" fill="hold">
                                          <p:stCondLst>
                                            <p:cond delay="0"/>
                                          </p:stCondLst>
                                        </p:cTn>
                                        <p:tgtEl>
                                          <p:spTgt spid="7">
                                            <p:txEl>
                                              <p:pRg st="7" end="7"/>
                                            </p:txEl>
                                          </p:spTgt>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7">
                                            <p:txEl>
                                              <p:pRg st="8" end="8"/>
                                            </p:txEl>
                                          </p:spTgt>
                                        </p:tgtEl>
                                        <p:attrNameLst>
                                          <p:attrName>style.visibility</p:attrName>
                                        </p:attrNameLst>
                                      </p:cBhvr>
                                      <p:to>
                                        <p:strVal val="hidden"/>
                                      </p:to>
                                    </p:set>
                                  </p:childTnLst>
                                </p:cTn>
                              </p:par>
                              <p:par>
                                <p:cTn id="91" presetID="10" presetClass="entr" presetSubtype="0" fill="hold" nodeType="with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500"/>
                                        <p:tgtEl>
                                          <p:spTgt spid="9"/>
                                        </p:tgtEl>
                                      </p:cBhvr>
                                    </p:animEffect>
                                  </p:childTnLst>
                                </p:cTn>
                              </p:par>
                              <p:par>
                                <p:cTn id="94" presetID="1" presetClass="exit" presetSubtype="0" fill="hold" nodeType="withEffect">
                                  <p:stCondLst>
                                    <p:cond delay="0"/>
                                  </p:stCondLst>
                                  <p:childTnLst>
                                    <p:set>
                                      <p:cBhvr>
                                        <p:cTn id="95"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P spid="5" grpId="1" build="allAtOnce"/>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indhold 1">
            <a:extLst>
              <a:ext uri="{FF2B5EF4-FFF2-40B4-BE49-F238E27FC236}">
                <a16:creationId xmlns:a16="http://schemas.microsoft.com/office/drawing/2014/main" id="{6AD11466-8F89-435D-9C4E-6A488A084C70}"/>
              </a:ext>
            </a:extLst>
          </p:cNvPr>
          <p:cNvSpPr>
            <a:spLocks noGrp="1"/>
          </p:cNvSpPr>
          <p:nvPr>
            <p:ph idx="1"/>
          </p:nvPr>
        </p:nvSpPr>
        <p:spPr>
          <a:xfrm>
            <a:off x="457200" y="1485900"/>
            <a:ext cx="8229600" cy="4189751"/>
          </a:xfrm>
        </p:spPr>
        <p:txBody>
          <a:bodyPr/>
          <a:lstStyle/>
          <a:p>
            <a:r>
              <a:rPr lang="en-US" dirty="0"/>
              <a:t>The faults are incipient and convoluted</a:t>
            </a:r>
          </a:p>
          <a:p>
            <a:r>
              <a:rPr lang="en-US" dirty="0"/>
              <a:t>Missing sensors to isolate faults from each other and disturbances</a:t>
            </a:r>
          </a:p>
          <a:p>
            <a:endParaRPr lang="en-US" dirty="0"/>
          </a:p>
          <a:p>
            <a:endParaRPr lang="en-US" dirty="0"/>
          </a:p>
        </p:txBody>
      </p:sp>
      <p:sp>
        <p:nvSpPr>
          <p:cNvPr id="3" name="Titel 2">
            <a:extLst>
              <a:ext uri="{FF2B5EF4-FFF2-40B4-BE49-F238E27FC236}">
                <a16:creationId xmlns:a16="http://schemas.microsoft.com/office/drawing/2014/main" id="{8EF6A026-B38D-432B-9885-4D12AA506E13}"/>
              </a:ext>
            </a:extLst>
          </p:cNvPr>
          <p:cNvSpPr>
            <a:spLocks noGrp="1"/>
          </p:cNvSpPr>
          <p:nvPr>
            <p:ph type="title"/>
          </p:nvPr>
        </p:nvSpPr>
        <p:spPr/>
        <p:txBody>
          <a:bodyPr/>
          <a:lstStyle/>
          <a:p>
            <a:r>
              <a:rPr lang="en-US" dirty="0"/>
              <a:t>Fault detection analysis</a:t>
            </a:r>
          </a:p>
        </p:txBody>
      </p:sp>
      <p:pic>
        <p:nvPicPr>
          <p:cNvPr id="215" name="Billede 214">
            <a:extLst>
              <a:ext uri="{FF2B5EF4-FFF2-40B4-BE49-F238E27FC236}">
                <a16:creationId xmlns:a16="http://schemas.microsoft.com/office/drawing/2014/main" id="{E5DAC1E2-7C86-49CF-831E-4A914E0E91BB}"/>
              </a:ext>
            </a:extLst>
          </p:cNvPr>
          <p:cNvPicPr>
            <a:picLocks noChangeAspect="1"/>
          </p:cNvPicPr>
          <p:nvPr/>
        </p:nvPicPr>
        <p:blipFill rotWithShape="1">
          <a:blip r:embed="rId2"/>
          <a:srcRect t="15273" r="68165" b="36612"/>
          <a:stretch/>
        </p:blipFill>
        <p:spPr>
          <a:xfrm>
            <a:off x="1261711" y="2298583"/>
            <a:ext cx="6620578" cy="3377068"/>
          </a:xfrm>
          <a:prstGeom prst="rect">
            <a:avLst/>
          </a:prstGeom>
        </p:spPr>
      </p:pic>
      <p:pic>
        <p:nvPicPr>
          <p:cNvPr id="216" name="Billede 215">
            <a:extLst>
              <a:ext uri="{FF2B5EF4-FFF2-40B4-BE49-F238E27FC236}">
                <a16:creationId xmlns:a16="http://schemas.microsoft.com/office/drawing/2014/main" id="{27CC6A2D-DCFF-4437-85B4-BB8739B97735}"/>
              </a:ext>
            </a:extLst>
          </p:cNvPr>
          <p:cNvPicPr>
            <a:picLocks noChangeAspect="1"/>
          </p:cNvPicPr>
          <p:nvPr/>
        </p:nvPicPr>
        <p:blipFill rotWithShape="1">
          <a:blip r:embed="rId3"/>
          <a:srcRect l="642" t="15584" r="68440" b="36612"/>
          <a:stretch/>
        </p:blipFill>
        <p:spPr>
          <a:xfrm>
            <a:off x="1398031" y="2318848"/>
            <a:ext cx="6448605" cy="3365192"/>
          </a:xfrm>
          <a:prstGeom prst="rect">
            <a:avLst/>
          </a:prstGeom>
        </p:spPr>
      </p:pic>
      <p:pic>
        <p:nvPicPr>
          <p:cNvPr id="217" name="Billede 216">
            <a:extLst>
              <a:ext uri="{FF2B5EF4-FFF2-40B4-BE49-F238E27FC236}">
                <a16:creationId xmlns:a16="http://schemas.microsoft.com/office/drawing/2014/main" id="{CCFCA176-19E9-41DF-AF8B-BE9931B786F4}"/>
              </a:ext>
            </a:extLst>
          </p:cNvPr>
          <p:cNvPicPr>
            <a:picLocks noChangeAspect="1"/>
          </p:cNvPicPr>
          <p:nvPr/>
        </p:nvPicPr>
        <p:blipFill rotWithShape="1">
          <a:blip r:embed="rId4"/>
          <a:srcRect l="641" t="15968" r="65047" b="31991"/>
          <a:stretch/>
        </p:blipFill>
        <p:spPr>
          <a:xfrm>
            <a:off x="1385922" y="2327238"/>
            <a:ext cx="7204406" cy="3687868"/>
          </a:xfrm>
          <a:prstGeom prst="rect">
            <a:avLst/>
          </a:prstGeom>
        </p:spPr>
      </p:pic>
    </p:spTree>
    <p:extLst>
      <p:ext uri="{BB962C8B-B14F-4D97-AF65-F5344CB8AC3E}">
        <p14:creationId xmlns:p14="http://schemas.microsoft.com/office/powerpoint/2010/main" val="3160254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500"/>
                                        <p:tgtEl>
                                          <p:spTgt spid="2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7"/>
                                        </p:tgtEl>
                                        <p:attrNameLst>
                                          <p:attrName>style.visibility</p:attrName>
                                        </p:attrNameLst>
                                      </p:cBhvr>
                                      <p:to>
                                        <p:strVal val="visible"/>
                                      </p:to>
                                    </p:set>
                                    <p:animEffect transition="in" filter="fade">
                                      <p:cBhvr>
                                        <p:cTn id="12" dur="500"/>
                                        <p:tgtEl>
                                          <p:spTgt spid="217"/>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DEE7968-CB5E-46B9-8CAB-7765534942DA}"/>
              </a:ext>
            </a:extLst>
          </p:cNvPr>
          <p:cNvSpPr>
            <a:spLocks noGrp="1"/>
          </p:cNvSpPr>
          <p:nvPr>
            <p:ph type="title"/>
          </p:nvPr>
        </p:nvSpPr>
        <p:spPr/>
        <p:txBody>
          <a:bodyPr/>
          <a:lstStyle/>
          <a:p>
            <a:r>
              <a:rPr lang="en-US" dirty="0"/>
              <a:t>Detection and isolation are possible in the oil supply system</a:t>
            </a:r>
          </a:p>
        </p:txBody>
      </p:sp>
      <p:pic>
        <p:nvPicPr>
          <p:cNvPr id="4" name="Billede 3">
            <a:extLst>
              <a:ext uri="{FF2B5EF4-FFF2-40B4-BE49-F238E27FC236}">
                <a16:creationId xmlns:a16="http://schemas.microsoft.com/office/drawing/2014/main" id="{9DC2944C-758C-4A12-9591-F74C0B20842E}"/>
              </a:ext>
            </a:extLst>
          </p:cNvPr>
          <p:cNvPicPr>
            <a:picLocks noChangeAspect="1"/>
          </p:cNvPicPr>
          <p:nvPr/>
        </p:nvPicPr>
        <p:blipFill rotWithShape="1">
          <a:blip r:embed="rId2"/>
          <a:srcRect l="61172" t="43647" r="19872" b="36817"/>
          <a:stretch/>
        </p:blipFill>
        <p:spPr>
          <a:xfrm>
            <a:off x="2512012" y="2279010"/>
            <a:ext cx="3816705" cy="1327553"/>
          </a:xfrm>
          <a:prstGeom prst="rect">
            <a:avLst/>
          </a:prstGeom>
        </p:spPr>
      </p:pic>
      <p:pic>
        <p:nvPicPr>
          <p:cNvPr id="6" name="Billede 5">
            <a:extLst>
              <a:ext uri="{FF2B5EF4-FFF2-40B4-BE49-F238E27FC236}">
                <a16:creationId xmlns:a16="http://schemas.microsoft.com/office/drawing/2014/main" id="{DA7E1577-9585-4DA7-92A5-05366F27D8E1}"/>
              </a:ext>
            </a:extLst>
          </p:cNvPr>
          <p:cNvPicPr>
            <a:picLocks noChangeAspect="1"/>
          </p:cNvPicPr>
          <p:nvPr/>
        </p:nvPicPr>
        <p:blipFill rotWithShape="1">
          <a:blip r:embed="rId3"/>
          <a:srcRect l="58260" t="25875" r="16973" b="33758"/>
          <a:stretch/>
        </p:blipFill>
        <p:spPr>
          <a:xfrm>
            <a:off x="1773276" y="1438783"/>
            <a:ext cx="5614225" cy="2648504"/>
          </a:xfrm>
          <a:prstGeom prst="rect">
            <a:avLst/>
          </a:prstGeom>
        </p:spPr>
      </p:pic>
      <p:pic>
        <p:nvPicPr>
          <p:cNvPr id="7" name="Pladsholder til indhold 6">
            <a:extLst>
              <a:ext uri="{FF2B5EF4-FFF2-40B4-BE49-F238E27FC236}">
                <a16:creationId xmlns:a16="http://schemas.microsoft.com/office/drawing/2014/main" id="{433D03AC-E6FF-44F2-9E14-BB38A6E29AFD}"/>
              </a:ext>
            </a:extLst>
          </p:cNvPr>
          <p:cNvPicPr>
            <a:picLocks noGrp="1" noChangeAspect="1"/>
          </p:cNvPicPr>
          <p:nvPr>
            <p:ph idx="1"/>
          </p:nvPr>
        </p:nvPicPr>
        <p:blipFill rotWithShape="1">
          <a:blip r:embed="rId4"/>
          <a:srcRect l="58073" t="26963" r="16973" b="31814"/>
          <a:stretch/>
        </p:blipFill>
        <p:spPr>
          <a:xfrm>
            <a:off x="1751941" y="3877984"/>
            <a:ext cx="5614225" cy="2722157"/>
          </a:xfrm>
          <a:prstGeom prst="rect">
            <a:avLst/>
          </a:prstGeom>
        </p:spPr>
      </p:pic>
      <mc:AlternateContent xmlns:mc="http://schemas.openxmlformats.org/markup-compatibility/2006" xmlns:a14="http://schemas.microsoft.com/office/drawing/2010/main">
        <mc:Choice Requires="a14">
          <p:sp>
            <p:nvSpPr>
              <p:cNvPr id="8" name="Pladsholder til indhold 1">
                <a:extLst>
                  <a:ext uri="{FF2B5EF4-FFF2-40B4-BE49-F238E27FC236}">
                    <a16:creationId xmlns:a16="http://schemas.microsoft.com/office/drawing/2014/main" id="{4A52D731-4086-43D6-B97E-087BE133020F}"/>
                  </a:ext>
                </a:extLst>
              </p:cNvPr>
              <p:cNvSpPr txBox="1">
                <a:spLocks/>
              </p:cNvSpPr>
              <p:nvPr/>
            </p:nvSpPr>
            <p:spPr>
              <a:xfrm>
                <a:off x="457200" y="1600205"/>
                <a:ext cx="8229600" cy="4075446"/>
              </a:xfrm>
              <a:prstGeom prst="rect">
                <a:avLst/>
              </a:prstGeom>
            </p:spPr>
            <p:txBody>
              <a:bodyPr vert="horz" lIns="91440" tIns="45720" rIns="91440" bIns="45720" rtlCol="0">
                <a:normAutofit/>
              </a:bodyPr>
              <a:lstStyle>
                <a:lvl1pPr marL="257165" indent="-257165" algn="l" defTabSz="685773" rtl="0" eaLnBrk="1" latinLnBrk="0" hangingPunct="1">
                  <a:spcBef>
                    <a:spcPct val="20000"/>
                  </a:spcBef>
                  <a:buFont typeface="Arial" pitchFamily="34" charset="0"/>
                  <a:buChar char="•"/>
                  <a:defRPr sz="1500" kern="1200">
                    <a:solidFill>
                      <a:srgbClr val="211A52"/>
                    </a:solidFill>
                    <a:latin typeface="+mn-lt"/>
                    <a:ea typeface="+mn-ea"/>
                    <a:cs typeface="+mn-cs"/>
                  </a:defRPr>
                </a:lvl1pPr>
                <a:lvl2pPr marL="557190" indent="-214304"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2pPr>
                <a:lvl3pPr marL="857216"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3pPr>
                <a:lvl4pPr marL="1200102"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4pPr>
                <a:lvl5pPr marL="1542988" indent="-171443" algn="l" defTabSz="685773" rtl="0" eaLnBrk="1" latinLnBrk="0" hangingPunct="1">
                  <a:spcBef>
                    <a:spcPct val="20000"/>
                  </a:spcBef>
                  <a:buFont typeface="Arial" pitchFamily="34" charset="0"/>
                  <a:buChar char="•"/>
                  <a:defRPr sz="1350" kern="1200">
                    <a:solidFill>
                      <a:srgbClr val="211A52"/>
                    </a:solidFill>
                    <a:latin typeface="+mn-lt"/>
                    <a:ea typeface="+mn-ea"/>
                    <a:cs typeface="+mn-cs"/>
                  </a:defRPr>
                </a:lvl5pPr>
                <a:lvl6pPr marL="1885874"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3" indent="-171443" algn="l" defTabSz="68577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Disturbance </a:t>
                </a:r>
                <a14:m>
                  <m:oMath xmlns:m="http://schemas.openxmlformats.org/officeDocument/2006/math">
                    <m:sSub>
                      <m:sSubPr>
                        <m:ctrlPr>
                          <a:rPr lang="da-DK" b="0" i="1" smtClean="0">
                            <a:latin typeface="Cambria Math" panose="02040503050406030204" pitchFamily="18" charset="0"/>
                          </a:rPr>
                        </m:ctrlPr>
                      </m:sSubPr>
                      <m:e>
                        <m:r>
                          <a:rPr lang="da-DK" b="0" i="1" smtClean="0">
                            <a:latin typeface="Cambria Math" panose="02040503050406030204" pitchFamily="18" charset="0"/>
                          </a:rPr>
                          <m:t>𝑃</m:t>
                        </m:r>
                      </m:e>
                      <m:sub>
                        <m:sSub>
                          <m:sSubPr>
                            <m:ctrlPr>
                              <a:rPr lang="da-DK" b="0" i="1" smtClean="0">
                                <a:latin typeface="Cambria Math" panose="02040503050406030204" pitchFamily="18" charset="0"/>
                              </a:rPr>
                            </m:ctrlPr>
                          </m:sSubPr>
                          <m:e>
                            <m:r>
                              <a:rPr lang="da-DK" b="0" i="1" smtClean="0">
                                <a:latin typeface="Cambria Math" panose="02040503050406030204" pitchFamily="18" charset="0"/>
                              </a:rPr>
                              <m:t>𝑛</m:t>
                            </m:r>
                          </m:e>
                          <m:sub>
                            <m:r>
                              <a:rPr lang="da-DK" b="0" i="1" smtClean="0">
                                <a:latin typeface="Cambria Math" panose="02040503050406030204" pitchFamily="18" charset="0"/>
                              </a:rPr>
                              <m:t>1</m:t>
                            </m:r>
                          </m:sub>
                        </m:sSub>
                      </m:sub>
                    </m:sSub>
                  </m:oMath>
                </a14:m>
                <a:r>
                  <a:rPr lang="en-US" dirty="0"/>
                  <a:t> is measured</a:t>
                </a:r>
              </a:p>
              <a:p>
                <a:r>
                  <a:rPr lang="en-US" dirty="0"/>
                  <a:t>Not affected by</a:t>
                </a:r>
                <a14:m>
                  <m:oMath xmlns:m="http://schemas.openxmlformats.org/officeDocument/2006/math">
                    <m:r>
                      <a:rPr lang="da-DK" b="0" i="0" smtClean="0">
                        <a:latin typeface="Cambria Math" panose="02040503050406030204" pitchFamily="18" charset="0"/>
                      </a:rPr>
                      <m:t> </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𝑃</m:t>
                        </m:r>
                      </m:e>
                      <m:sub>
                        <m:r>
                          <a:rPr lang="da-DK" b="0" i="1" smtClean="0">
                            <a:latin typeface="Cambria Math" panose="02040503050406030204" pitchFamily="18" charset="0"/>
                          </a:rPr>
                          <m:t>𝑓</m:t>
                        </m:r>
                      </m:sub>
                    </m:sSub>
                  </m:oMath>
                </a14:m>
                <a:endParaRPr lang="en-US" dirty="0"/>
              </a:p>
            </p:txBody>
          </p:sp>
        </mc:Choice>
        <mc:Fallback xmlns="">
          <p:sp>
            <p:nvSpPr>
              <p:cNvPr id="8" name="Pladsholder til indhold 1">
                <a:extLst>
                  <a:ext uri="{FF2B5EF4-FFF2-40B4-BE49-F238E27FC236}">
                    <a16:creationId xmlns:a16="http://schemas.microsoft.com/office/drawing/2014/main" id="{4A52D731-4086-43D6-B97E-087BE133020F}"/>
                  </a:ext>
                </a:extLst>
              </p:cNvPr>
              <p:cNvSpPr txBox="1">
                <a:spLocks noRot="1" noChangeAspect="1" noMove="1" noResize="1" noEditPoints="1" noAdjustHandles="1" noChangeArrowheads="1" noChangeShapeType="1" noTextEdit="1"/>
              </p:cNvSpPr>
              <p:nvPr/>
            </p:nvSpPr>
            <p:spPr>
              <a:xfrm>
                <a:off x="457200" y="1600205"/>
                <a:ext cx="8229600" cy="4075446"/>
              </a:xfrm>
              <a:prstGeom prst="rect">
                <a:avLst/>
              </a:prstGeom>
              <a:blipFill>
                <a:blip r:embed="rId5"/>
                <a:stretch>
                  <a:fillRect l="-222" t="-449"/>
                </a:stretch>
              </a:blipFill>
            </p:spPr>
            <p:txBody>
              <a:bodyPr/>
              <a:lstStyle/>
              <a:p>
                <a:r>
                  <a:rPr lang="da-DK">
                    <a:noFill/>
                  </a:rPr>
                  <a:t> </a:t>
                </a:r>
              </a:p>
            </p:txBody>
          </p:sp>
        </mc:Fallback>
      </mc:AlternateContent>
      <p:sp>
        <p:nvSpPr>
          <p:cNvPr id="9" name="Rektangel 8">
            <a:extLst>
              <a:ext uri="{FF2B5EF4-FFF2-40B4-BE49-F238E27FC236}">
                <a16:creationId xmlns:a16="http://schemas.microsoft.com/office/drawing/2014/main" id="{19EA8468-2A43-40A9-982B-E06FDE126BFD}"/>
              </a:ext>
            </a:extLst>
          </p:cNvPr>
          <p:cNvSpPr/>
          <p:nvPr/>
        </p:nvSpPr>
        <p:spPr>
          <a:xfrm>
            <a:off x="1333849" y="3768928"/>
            <a:ext cx="6573769" cy="10905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a-DK"/>
          </a:p>
        </p:txBody>
      </p:sp>
    </p:spTree>
    <p:extLst>
      <p:ext uri="{BB962C8B-B14F-4D97-AF65-F5344CB8AC3E}">
        <p14:creationId xmlns:p14="http://schemas.microsoft.com/office/powerpoint/2010/main" val="3861344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 presetClass="exit" presetSubtype="0" fill="hold"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8">
                                            <p:txEl>
                                              <p:pRg st="1" end="1"/>
                                            </p:txEl>
                                          </p:spTgt>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aau">
  <a:themeElements>
    <a:clrScheme name="AAU farver">
      <a:dk1>
        <a:srgbClr val="211A52"/>
      </a:dk1>
      <a:lt1>
        <a:srgbClr val="FFFFFF"/>
      </a:lt1>
      <a:dk2>
        <a:srgbClr val="54616E"/>
      </a:dk2>
      <a:lt2>
        <a:srgbClr val="FFFFFF"/>
      </a:lt2>
      <a:accent1>
        <a:srgbClr val="594FBF"/>
      </a:accent1>
      <a:accent2>
        <a:srgbClr val="B2A2C7"/>
      </a:accent2>
      <a:accent3>
        <a:srgbClr val="C3D69B"/>
      </a:accent3>
      <a:accent4>
        <a:srgbClr val="95B3D7"/>
      </a:accent4>
      <a:accent5>
        <a:srgbClr val="548DD4"/>
      </a:accent5>
      <a:accent6>
        <a:srgbClr val="BFBFBF"/>
      </a:accent6>
      <a:hlink>
        <a:srgbClr val="0000BF"/>
      </a:hlink>
      <a:folHlink>
        <a:srgbClr val="800080"/>
      </a:folHlink>
    </a:clrScheme>
    <a:fontScheme name="Klassisk kontor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ølg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au" id="{1A565020-4C61-4263-89E3-1B00AE14EBD3}" vid="{3EBCBEF9-DC6D-4774-9489-2A21164DC6B3}"/>
    </a:ext>
  </a:extLst>
</a:theme>
</file>

<file path=docProps/app.xml><?xml version="1.0" encoding="utf-8"?>
<Properties xmlns="http://schemas.openxmlformats.org/officeDocument/2006/extended-properties" xmlns:vt="http://schemas.openxmlformats.org/officeDocument/2006/docPropsVTypes">
  <Template>aau</Template>
  <TotalTime>2047</TotalTime>
  <Words>1896</Words>
  <Application>Microsoft Office PowerPoint</Application>
  <PresentationFormat>On-screen Show (4:3)</PresentationFormat>
  <Paragraphs>388</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Cambria Math</vt:lpstr>
      <vt:lpstr>Wingdings</vt:lpstr>
      <vt:lpstr>aau</vt:lpstr>
      <vt:lpstr>Fault detection in marine boilers </vt:lpstr>
      <vt:lpstr>Agenda</vt:lpstr>
      <vt:lpstr>Introduction</vt:lpstr>
      <vt:lpstr>The marine boiler system</vt:lpstr>
      <vt:lpstr>The OL boiler setup</vt:lpstr>
      <vt:lpstr>Control loops in the OL boiler</vt:lpstr>
      <vt:lpstr>Typical faults in the OL boiler</vt:lpstr>
      <vt:lpstr>Fault detection analysis</vt:lpstr>
      <vt:lpstr>Detection and isolation are possible in the oil supply system</vt:lpstr>
      <vt:lpstr>Agenda</vt:lpstr>
      <vt:lpstr>Fault detection concept</vt:lpstr>
      <vt:lpstr>Modelling of oil feed system</vt:lpstr>
      <vt:lpstr>Modelling of oil feed system</vt:lpstr>
      <vt:lpstr>State space model</vt:lpstr>
      <vt:lpstr>Model estimation</vt:lpstr>
      <vt:lpstr>Closed-loop identification</vt:lpstr>
      <vt:lpstr>Hansen Scheme – Prerequisites</vt:lpstr>
      <vt:lpstr>Hansen Scheme</vt:lpstr>
      <vt:lpstr>Hansen Scheme simulation</vt:lpstr>
      <vt:lpstr>Agenda</vt:lpstr>
      <vt:lpstr>Direct Identification</vt:lpstr>
      <vt:lpstr>Direct Identification</vt:lpstr>
      <vt:lpstr>Direct Identification</vt:lpstr>
      <vt:lpstr>Fault detection and isolation</vt:lpstr>
      <vt:lpstr>Fault detection</vt:lpstr>
      <vt:lpstr>Fault detection</vt:lpstr>
      <vt:lpstr>Fault detection</vt:lpstr>
      <vt:lpstr>Fault detection</vt:lpstr>
      <vt:lpstr>Fault Detection and Isolation</vt:lpstr>
      <vt:lpstr>Fault Detection and Isolation</vt:lpstr>
      <vt:lpstr>Fault Detection and Isolation</vt:lpstr>
      <vt:lpstr>Fault Detection and Isolation</vt:lpstr>
      <vt:lpstr>Conclusions</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transition strategy from robust to optimal control performance applied to a heat exchanger</dc:title>
  <dc:creator>Jonas Ørndrup Nielsen</dc:creator>
  <cp:lastModifiedBy>Jonas Ørndrup Nielsen</cp:lastModifiedBy>
  <cp:revision>134</cp:revision>
  <dcterms:created xsi:type="dcterms:W3CDTF">2017-06-20T12:52:23Z</dcterms:created>
  <dcterms:modified xsi:type="dcterms:W3CDTF">2018-01-18T15:39:35Z</dcterms:modified>
</cp:coreProperties>
</file>